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4"/>
  </p:sldMasterIdLst>
  <p:notesMasterIdLst>
    <p:notesMasterId r:id="rId33"/>
  </p:notesMasterIdLst>
  <p:sldIdLst>
    <p:sldId id="256" r:id="rId5"/>
    <p:sldId id="300" r:id="rId6"/>
    <p:sldId id="267" r:id="rId7"/>
    <p:sldId id="258" r:id="rId8"/>
    <p:sldId id="307" r:id="rId9"/>
    <p:sldId id="309" r:id="rId10"/>
    <p:sldId id="310" r:id="rId11"/>
    <p:sldId id="330" r:id="rId12"/>
    <p:sldId id="311" r:id="rId13"/>
    <p:sldId id="312" r:id="rId14"/>
    <p:sldId id="323" r:id="rId15"/>
    <p:sldId id="337" r:id="rId16"/>
    <p:sldId id="314" r:id="rId17"/>
    <p:sldId id="325" r:id="rId18"/>
    <p:sldId id="324" r:id="rId19"/>
    <p:sldId id="315" r:id="rId20"/>
    <p:sldId id="316" r:id="rId21"/>
    <p:sldId id="328" r:id="rId22"/>
    <p:sldId id="318" r:id="rId23"/>
    <p:sldId id="319" r:id="rId24"/>
    <p:sldId id="332" r:id="rId25"/>
    <p:sldId id="333" r:id="rId26"/>
    <p:sldId id="334" r:id="rId27"/>
    <p:sldId id="335" r:id="rId28"/>
    <p:sldId id="331" r:id="rId29"/>
    <p:sldId id="321" r:id="rId30"/>
    <p:sldId id="329" r:id="rId31"/>
    <p:sldId id="326" r:id="rId32"/>
  </p:sldIdLst>
  <p:sldSz cx="9144000" cy="6858000" type="screen4x3"/>
  <p:notesSz cx="6883400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, Malcolm - OMBUDSMAN" initials="NM-O" lastIdx="13" clrIdx="0">
    <p:extLst>
      <p:ext uri="{19B8F6BF-5375-455C-9EA6-DF929625EA0E}">
        <p15:presenceInfo xmlns:p15="http://schemas.microsoft.com/office/powerpoint/2012/main" userId="S-1-5-21-625881431-3029617060-3355961844-6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46" autoAdjust="0"/>
  </p:normalViewPr>
  <p:slideViewPr>
    <p:cSldViewPr>
      <p:cViewPr varScale="1">
        <p:scale>
          <a:sx n="105" d="100"/>
          <a:sy n="105" d="100"/>
        </p:scale>
        <p:origin x="6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937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389398"/>
            <a:ext cx="550672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8777192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EA732E-79AC-4763-9435-CA53343B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06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7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86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3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3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7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EA732E-79AC-4763-9435-CA53343B51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47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89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4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6B9A3E-75EE-4EA7-BDE4-EBC417FC9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3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20B3-D7A0-4134-A53B-258116C42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3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F7AD-4B3A-46F7-9528-6C457A596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9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CA79-3DC1-45B8-8291-D79F0ACD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7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BE1974-F776-40A3-8BED-BD1759915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4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0B1D-DF87-4626-A4EA-C89FF19D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82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804F0B-5366-4DF9-9AFD-1BAF582CA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8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FCBB-AAD6-4F90-8E73-56CD83798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466C79-0132-4D71-A17F-E670C7064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BB7846-2672-4A11-AAB4-9FA82DE7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86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9042-7F68-4E74-B893-C81773AA4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63E9EF-05F0-4EA6-9180-EBFFA901D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64C6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owcp.dol.acs-inc.com/portal/main.d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imant.dol-esa.gov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ombudsman@dol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owcp/energy/regs/compliance/PolicyandProcedures/ConsolidatedProcedureManual.htm" TargetMode="External"/><Relationship Id="rId2" Type="http://schemas.openxmlformats.org/officeDocument/2006/relationships/hyperlink" Target="http://www.dol.gov/owcp/energ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ol.gov/owcp/energy/regs/compliance/seminfo.htm" TargetMode="External"/><Relationship Id="rId4" Type="http://schemas.openxmlformats.org/officeDocument/2006/relationships/hyperlink" Target="http://www.dol.gov/owcp/energy/regs/compliance/law/FinalRuleInRegister.pd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6400800" cy="17526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CULLMAN, AL</a:t>
            </a:r>
          </a:p>
          <a:p>
            <a:pPr>
              <a:defRPr/>
            </a:pPr>
            <a:r>
              <a:rPr lang="en-US" dirty="0" smtClean="0"/>
              <a:t>Outreach meetings</a:t>
            </a:r>
          </a:p>
          <a:p>
            <a:pPr>
              <a:defRPr/>
            </a:pPr>
            <a:r>
              <a:rPr lang="en-US" dirty="0" smtClean="0"/>
              <a:t>Nov. 5-6, 2019</a:t>
            </a:r>
            <a:endParaRPr lang="en-US" dirty="0"/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>
                <a:cs typeface="Arial" charset="0"/>
              </a:rPr>
              <a:t/>
            </a:r>
            <a:br>
              <a:rPr lang="en-US" altLang="en-US" sz="2800" dirty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>
                <a:cs typeface="Arial" charset="0"/>
              </a:rPr>
              <a:t/>
            </a:r>
            <a:br>
              <a:rPr lang="en-US" altLang="en-US" sz="2800" dirty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Office of the Ombudsman 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1800" dirty="0" smtClean="0">
                <a:cs typeface="Arial" charset="0"/>
              </a:rPr>
              <a:t>for the</a:t>
            </a:r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000" dirty="0" smtClean="0">
                <a:cs typeface="Arial" charset="0"/>
              </a:rPr>
              <a:t>Energy Employees Occupational Illness Compensation Act</a:t>
            </a:r>
            <a:br>
              <a:rPr lang="en-US" altLang="en-US" sz="2000" dirty="0" smtClean="0">
                <a:cs typeface="Arial" charset="0"/>
              </a:rPr>
            </a:br>
            <a:r>
              <a:rPr lang="en-US" altLang="en-US" sz="2000" dirty="0" smtClean="0">
                <a:cs typeface="Arial" charset="0"/>
              </a:rPr>
              <a:t>(EEOICPA)</a:t>
            </a:r>
            <a:r>
              <a:rPr lang="en-US" altLang="en-US" sz="3600" dirty="0" smtClean="0">
                <a:cs typeface="Arial" charset="0"/>
              </a:rPr>
              <a:t/>
            </a:r>
            <a:br>
              <a:rPr lang="en-US" altLang="en-US" sz="3600" dirty="0" smtClean="0">
                <a:cs typeface="Arial" charset="0"/>
              </a:rPr>
            </a:br>
            <a:endParaRPr lang="en-US" altLang="en-US" sz="2400" dirty="0" smtClean="0"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9718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OMBUDSMAN OFFICE LIMITATIONS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Office of the Ombudsman cannot:</a:t>
            </a:r>
          </a:p>
          <a:p>
            <a:endParaRPr lang="en-US" altLang="en-US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Rule or make decisions on claims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“Make” DEEOIC reverse or change a decision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Make Congress revise the Act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Take DEEOIC to court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Lobby Congress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Act as an advocate</a:t>
            </a:r>
          </a:p>
        </p:txBody>
      </p:sp>
    </p:spTree>
    <p:extLst>
      <p:ext uri="{BB962C8B-B14F-4D97-AF65-F5344CB8AC3E}">
        <p14:creationId xmlns:p14="http://schemas.microsoft.com/office/powerpoint/2010/main" val="33760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858838"/>
          </a:xfrm>
        </p:spPr>
        <p:txBody>
          <a:bodyPr/>
          <a:lstStyle/>
          <a:p>
            <a:r>
              <a:rPr lang="en-US" altLang="en-US" b="1"/>
              <a:t>EEOICP Overview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191000" cy="44958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b="1" dirty="0"/>
              <a:t>  Part B</a:t>
            </a:r>
          </a:p>
          <a:p>
            <a:pPr>
              <a:buFont typeface="Times New Roman" panose="02020603050405020304" pitchFamily="18" charset="0"/>
              <a:buNone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Chronic Beryllium Disease (CBD)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Beryllium Sensitivity (</a:t>
            </a:r>
            <a:r>
              <a:rPr lang="en-US" altLang="en-US" sz="2400" dirty="0" err="1"/>
              <a:t>BeS</a:t>
            </a:r>
            <a:r>
              <a:rPr lang="en-US" altLang="en-US" sz="2400" dirty="0"/>
              <a:t>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Chronic Silicosis 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 smtClean="0"/>
              <a:t>Cancers caused by exposure to radiation</a:t>
            </a:r>
            <a:endParaRPr lang="en-US" altLang="en-US" sz="2400" dirty="0"/>
          </a:p>
          <a:p>
            <a:endParaRPr lang="en-US" altLang="en-US" sz="2400" dirty="0"/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2800" dirty="0"/>
              <a:t> </a:t>
            </a:r>
          </a:p>
          <a:p>
            <a:pPr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733800" cy="4449763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4000" b="1" dirty="0"/>
              <a:t> </a:t>
            </a:r>
            <a:r>
              <a:rPr lang="en-US" altLang="en-US" b="1" dirty="0"/>
              <a:t>Part E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400" b="1" dirty="0"/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Any occupational </a:t>
            </a:r>
            <a:r>
              <a:rPr lang="en-US" altLang="en-US" sz="2400" dirty="0" smtClean="0"/>
              <a:t>illness where it is “at </a:t>
            </a:r>
            <a:r>
              <a:rPr lang="en-US" altLang="en-US" sz="2400" dirty="0"/>
              <a:t>least as likely as </a:t>
            </a:r>
            <a:r>
              <a:rPr lang="en-US" altLang="en-US" sz="2400" dirty="0" smtClean="0"/>
              <a:t>not” </a:t>
            </a:r>
            <a:r>
              <a:rPr lang="en-US" altLang="en-US" sz="2400" dirty="0"/>
              <a:t>that exposure to a toxic substance was a significant factor in  aggravating, contributing to, or causing the illness.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2000" dirty="0"/>
              <a:t>    </a:t>
            </a:r>
            <a:endParaRPr lang="en-US" altLang="en-US" sz="3600" b="1" dirty="0"/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77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B Eligibility –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u="sng" dirty="0" smtClean="0"/>
              <a:t>Employee</a:t>
            </a:r>
            <a:r>
              <a:rPr lang="en-US" dirty="0" smtClean="0"/>
              <a:t> Eligibility:		</a:t>
            </a:r>
            <a:r>
              <a:rPr lang="en-US" u="sng" dirty="0" smtClean="0"/>
              <a:t>Survivor</a:t>
            </a:r>
            <a:r>
              <a:rPr lang="en-US" dirty="0" smtClean="0"/>
              <a:t> Eligibility: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Contractors and 		         Eligible Spouse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Subcontractors			         Children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Employees      		         Parents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Atomic Weapons Employees	</a:t>
            </a:r>
            <a:r>
              <a:rPr lang="en-US" dirty="0"/>
              <a:t> </a:t>
            </a:r>
            <a:r>
              <a:rPr lang="en-US" dirty="0" smtClean="0"/>
              <a:t>        Grandchildren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Beryllium Vendors                            Grandparents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Can include federal employees, </a:t>
            </a:r>
            <a:endParaRPr lang="en-US" dirty="0"/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DOE contractors and subcontractors 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Designated BV who develop CBD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B -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cancer caused by radiation exposure, chronic beryllium disease and chronic silicosis - $150,000 (lump sum)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Plus medical benefits for the approved conditions</a:t>
            </a:r>
          </a:p>
          <a:p>
            <a:pPr marL="593725" lvl="2" indent="0"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Beryllium Sensitivity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Only medical monitoring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approved Section 5 RECA claims - $50,000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Plus medical benefits for the approved condition</a:t>
            </a:r>
          </a:p>
        </p:txBody>
      </p:sp>
    </p:spTree>
    <p:extLst>
      <p:ext uri="{BB962C8B-B14F-4D97-AF65-F5344CB8AC3E}">
        <p14:creationId xmlns:p14="http://schemas.microsoft.com/office/powerpoint/2010/main" val="40382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Part B:  Dose Reconstruction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200" b="1" dirty="0"/>
          </a:p>
        </p:txBody>
      </p:sp>
      <p:sp>
        <p:nvSpPr>
          <p:cNvPr id="126008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DOL refers Pt. B cancer claims to NIOSH for Dose Reconstruction to determine the level and extent of occupational radiation dose to determine the Probability of Causation (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 is the scientific calculation of likelihood that the radiation exposure caused cancer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 must be 50% or higher for award for compensation.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B: Special Exposure Cohort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Presumption of causation – cancer</a:t>
            </a:r>
          </a:p>
          <a:p>
            <a:r>
              <a:rPr lang="en-US" dirty="0" smtClean="0"/>
              <a:t>Employment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Dose Reconstruction is not necessary if the claimant qualifies for the Special Exposure Cohort (SEC)</a:t>
            </a:r>
          </a:p>
          <a:p>
            <a:pPr marL="27463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Must have one of the “specified” cancers named in </a:t>
            </a:r>
            <a:r>
              <a:rPr lang="en-US" smtClean="0"/>
              <a:t>the law</a:t>
            </a:r>
            <a:endParaRPr lang="en-US" dirty="0" smtClean="0"/>
          </a:p>
          <a:p>
            <a:pPr lvl="1"/>
            <a:r>
              <a:rPr lang="en-US" dirty="0" smtClean="0"/>
              <a:t>250 aggregate work days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Covered in class defined by NIOSH</a:t>
            </a:r>
          </a:p>
          <a:p>
            <a:pPr lvl="1"/>
            <a:endParaRPr lang="en-US" dirty="0" smtClean="0"/>
          </a:p>
          <a:p>
            <a:pPr marL="274638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Employee/Survivor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97425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Employee Eligibility</a:t>
            </a:r>
            <a:r>
              <a:rPr lang="en-US" dirty="0" smtClean="0"/>
              <a:t>		</a:t>
            </a:r>
            <a:r>
              <a:rPr lang="en-US" u="sng" dirty="0" smtClean="0"/>
              <a:t>Survivor Eligibility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Contractors		Spouse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Subcontractors		Child – who at the time of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Approved RECA Section 5      the employee’s death was:</a:t>
            </a:r>
          </a:p>
          <a:p>
            <a:pPr marL="274638" lvl="1" indent="0">
              <a:buNone/>
              <a:defRPr/>
            </a:pPr>
            <a:r>
              <a:rPr lang="en-US" dirty="0" smtClean="0"/>
              <a:t>    Uranium miners, millers,       		Under age 18 or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 and ore transporters                         Under age 23 and a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                                                         	continuous full time 							student, or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Any age if medically 						incapable of self 							support	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Covered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Any illness (or death) where it is “at least as likely as not” that exposure to a toxic substance(s) at a covered DOE or Section 5 RECA facility, during a covered time period, was a significant factor in aggravating, contributing to, or causing the employee’s illness (or death)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Burden of Proof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Evidence Required:</a:t>
            </a: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Medical evidence to establish a covered illness. Proof of a medical diagnosis is needed.</a:t>
            </a:r>
          </a:p>
          <a:p>
            <a:pPr marL="788988" lvl="1" indent="-514350">
              <a:buFont typeface="Georgia" pitchFamily="18" charset="0"/>
              <a:buAutoNum type="arabicPeriod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Evidence of exposure to a toxic substance while employed at a covered DOE site </a:t>
            </a:r>
          </a:p>
          <a:p>
            <a:pPr marL="788988" lvl="1" indent="-514350">
              <a:buFont typeface="Georgia" pitchFamily="18" charset="0"/>
              <a:buAutoNum type="arabicPeriod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Evidence of an established scientific link associated to a specific toxic substance(s) significant enough to have caused, contributed to or aggravated the claimed diagnosed illness (or death).</a:t>
            </a:r>
          </a:p>
        </p:txBody>
      </p:sp>
    </p:spTree>
    <p:extLst>
      <p:ext uri="{BB962C8B-B14F-4D97-AF65-F5344CB8AC3E}">
        <p14:creationId xmlns:p14="http://schemas.microsoft.com/office/powerpoint/2010/main" val="25657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-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Employee Compensation &amp; Benefits – Approved Part E claims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Medical benefits </a:t>
            </a:r>
            <a:r>
              <a:rPr lang="en-US" dirty="0" smtClean="0"/>
              <a:t>for the covered illness(</a:t>
            </a:r>
            <a:r>
              <a:rPr lang="en-US" dirty="0" err="1" smtClean="0"/>
              <a:t>es</a:t>
            </a:r>
            <a:r>
              <a:rPr lang="en-US" dirty="0" smtClean="0"/>
              <a:t>) including home health care benefits.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Impairment </a:t>
            </a:r>
            <a:r>
              <a:rPr lang="en-US" dirty="0" smtClean="0"/>
              <a:t>compensation for permanent impairment for the accepted covered illness(</a:t>
            </a:r>
            <a:r>
              <a:rPr lang="en-US" dirty="0" err="1" smtClean="0"/>
              <a:t>es</a:t>
            </a:r>
            <a:r>
              <a:rPr lang="en-US" dirty="0" smtClean="0"/>
              <a:t>); must be claimed.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Wage loss </a:t>
            </a:r>
            <a:r>
              <a:rPr lang="en-US" dirty="0" smtClean="0"/>
              <a:t>compensation based on the years of lost wages due to the accepted covered condition until your normal Social Security retirement age; must be claimed.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There is a cap of $250,000 on Part E compensation. However, no monetary cap on medical benefits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1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Introductions: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Office of the Ombudsman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Department of Labor’s District Office &amp; Resource Center Staff</a:t>
            </a:r>
          </a:p>
          <a:p>
            <a:pPr lvl="1">
              <a:defRPr/>
            </a:pPr>
            <a:endParaRPr lang="en-US" dirty="0" smtClean="0"/>
          </a:p>
          <a:p>
            <a:pPr marL="274638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Survivor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Survivor Benefits – Approved Part E claims</a:t>
            </a:r>
          </a:p>
          <a:p>
            <a:pPr>
              <a:defRPr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Lump sum </a:t>
            </a:r>
            <a:r>
              <a:rPr lang="en-US" dirty="0" smtClean="0"/>
              <a:t>compensation of $125,000 (plus wage loss if applicable)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Wage Loss </a:t>
            </a:r>
            <a:r>
              <a:rPr lang="en-US" dirty="0" smtClean="0"/>
              <a:t>– Survivors </a:t>
            </a:r>
            <a:r>
              <a:rPr lang="en-US" u="sng" dirty="0" smtClean="0"/>
              <a:t>may</a:t>
            </a:r>
            <a:r>
              <a:rPr lang="en-US" dirty="0" smtClean="0"/>
              <a:t> also be eligible for additional compensation for wage loss if: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The employee accrued between 10 and 19 years of wage loss due to the approved condition ($25,000)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The employee accrued 20 years or more of wage loss due to the approved condition ($50,000)</a:t>
            </a:r>
          </a:p>
        </p:txBody>
      </p:sp>
    </p:spTree>
    <p:extLst>
      <p:ext uri="{BB962C8B-B14F-4D97-AF65-F5344CB8AC3E}">
        <p14:creationId xmlns:p14="http://schemas.microsoft.com/office/powerpoint/2010/main" val="29921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DOL may have your claim reviewed by a specialist (CMC, IH, Toxicologist, etc.) &amp; you should be provided a copy of the report with your Recommended Decision.</a:t>
            </a:r>
          </a:p>
          <a:p>
            <a:r>
              <a:rPr lang="en-US" dirty="0" smtClean="0"/>
              <a:t>You can request a copy of any specialist report from your claims examiner at any time, even before your decision.  Your request must be in writing.</a:t>
            </a:r>
          </a:p>
          <a:p>
            <a:r>
              <a:rPr lang="en-US" dirty="0" smtClean="0"/>
              <a:t>You can request a copy of your case file from your claims examiner.  Your request must be in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13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File a new claim for all new illnesses as they arise</a:t>
            </a:r>
          </a:p>
          <a:p>
            <a:r>
              <a:rPr lang="en-US" dirty="0" smtClean="0"/>
              <a:t>Claim can be reopened at any time</a:t>
            </a:r>
          </a:p>
          <a:p>
            <a:r>
              <a:rPr lang="en-US" dirty="0" smtClean="0"/>
              <a:t>Make sure you have reported any/all potentially covered employment to the DOL</a:t>
            </a:r>
          </a:p>
          <a:p>
            <a:r>
              <a:rPr lang="en-US" dirty="0" smtClean="0"/>
              <a:t>Review your Occupational History Interview for completeness and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53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claim accepted for medical benefits, you can:</a:t>
            </a:r>
          </a:p>
          <a:p>
            <a:pPr lvl="1"/>
            <a:r>
              <a:rPr lang="en-US" dirty="0" smtClean="0"/>
              <a:t>Find enrolled providers online by clicking on </a:t>
            </a:r>
            <a:r>
              <a:rPr lang="en-US" b="1" dirty="0" smtClean="0"/>
              <a:t>Provider</a:t>
            </a:r>
            <a:r>
              <a:rPr lang="en-US" dirty="0" smtClean="0"/>
              <a:t> </a:t>
            </a:r>
            <a:r>
              <a:rPr lang="en-US" b="1" dirty="0" smtClean="0"/>
              <a:t>Search</a:t>
            </a:r>
            <a:r>
              <a:rPr lang="en-US" dirty="0" smtClean="0"/>
              <a:t> at </a:t>
            </a:r>
            <a:r>
              <a:rPr lang="en-US" dirty="0" smtClean="0">
                <a:hlinkClick r:id="rId2"/>
              </a:rPr>
              <a:t>http://owcp.dol.acs-inc.com/portal/main.do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If your accepted covered illness or treatment for the illness causes new illness or injury – you can file a claim for </a:t>
            </a:r>
            <a:r>
              <a:rPr lang="en-US" b="1" dirty="0" smtClean="0"/>
              <a:t>consequential illness/injury.  </a:t>
            </a:r>
            <a:r>
              <a:rPr lang="en-US" dirty="0" smtClean="0"/>
              <a:t>File a claim for new illnesses as they arise.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must notify DOL in writing of change in health care provider.</a:t>
            </a:r>
          </a:p>
          <a:p>
            <a:pPr marL="2746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89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Document to the 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Mail to the central mailroom in London, KY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Fax to your claims examiner in local district office or FAB office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to the local Resource Center and have them send to DOL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Upload to Energy Document Portal –</a:t>
            </a:r>
          </a:p>
          <a:p>
            <a:pPr lvl="1"/>
            <a:r>
              <a:rPr lang="en-US" dirty="0" smtClean="0">
                <a:hlinkClick r:id="rId2"/>
              </a:rPr>
              <a:t>https://eclaimant.dol-esa.gov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98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Ombudsman Contact Information 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U.S. Department of Labor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Office of the Ombudsman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200 Constitution Ave. NW. – Room N2454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Washington, DC  20210</a:t>
            </a:r>
          </a:p>
          <a:p>
            <a:pPr marL="0" indent="0" algn="ctr">
              <a:buFont typeface="Wingdings 2" pitchFamily="18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Toll Free: 1-877-662-8363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Fax:  202-693-5899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Email: </a:t>
            </a:r>
            <a:r>
              <a:rPr lang="en-US" altLang="en-US" smtClean="0">
                <a:latin typeface="Arial" charset="0"/>
                <a:cs typeface="Arial" charset="0"/>
                <a:hlinkClick r:id="rId3"/>
              </a:rPr>
              <a:t>ombudsman@dol.gov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Website: www.dol.gov/eeombd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DEEOIC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Jacksonville District Office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DOL DEEOIC Central Mail Room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			PO Box 8306				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London, KY 40742-8306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Toll Free:  877-336-4272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algn="ctr">
              <a:defRPr/>
            </a:pPr>
            <a:r>
              <a:rPr lang="en-US" dirty="0" smtClean="0"/>
              <a:t>Oak Ridge Resource Center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    800 Oak Ridge Turnpike, Suite C-103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Oak Ridge, TN 37830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 smtClean="0"/>
              <a:t>Toll Free: 866-481-0411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DEEOIC -  </a:t>
            </a:r>
            <a:r>
              <a:rPr lang="en-US" altLang="en-US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dirty="0" smtClean="0">
                <a:solidFill>
                  <a:srgbClr val="000000"/>
                </a:solidFill>
                <a:hlinkClick r:id="rId2"/>
              </a:rPr>
              <a:t>www.dol.gov/owcp/energy/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dirty="0"/>
              <a:t>DOL (DEEOIC) Federal EEOICPA Procedure Manual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www.dol.gov/owcp/energy/regs/compliance/PolicyandProcedures/ConsolidatedProcedureManual.htm</a:t>
            </a:r>
            <a:endParaRPr lang="en-US" dirty="0" smtClean="0"/>
          </a:p>
          <a:p>
            <a:r>
              <a:rPr lang="en-US" altLang="en-US" dirty="0">
                <a:solidFill>
                  <a:srgbClr val="000000"/>
                </a:solidFill>
              </a:rPr>
              <a:t>Federal (EEOICPA) Regulations - </a:t>
            </a:r>
            <a:r>
              <a:rPr lang="en-US" altLang="en-US" dirty="0">
                <a:solidFill>
                  <a:srgbClr val="000000"/>
                </a:solidFill>
                <a:hlinkClick r:id="rId4"/>
              </a:rPr>
              <a:t>http://www.dol.gov/owcp/energy/regs/compliance/law/FinalRuleInRegister.pdf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www.dol.gov/owcp/energy/regs/compliance/seminfo.htm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1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Content Placeholder 6" descr="NRC Staff Answer Questions at a Public Meeting in Erwin, T ...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82825"/>
            <a:ext cx="4572000" cy="3060700"/>
          </a:xfrm>
        </p:spPr>
      </p:pic>
    </p:spTree>
    <p:extLst>
      <p:ext uri="{BB962C8B-B14F-4D97-AF65-F5344CB8AC3E}">
        <p14:creationId xmlns:p14="http://schemas.microsoft.com/office/powerpoint/2010/main" val="10082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Emergency Exits</a:t>
            </a:r>
          </a:p>
          <a:p>
            <a:pPr>
              <a:defRPr/>
            </a:pPr>
            <a:r>
              <a:rPr lang="en-US" dirty="0" smtClean="0"/>
              <a:t>Restrooms</a:t>
            </a:r>
          </a:p>
          <a:p>
            <a:pPr>
              <a:defRPr/>
            </a:pPr>
            <a:r>
              <a:rPr lang="en-US" dirty="0" smtClean="0"/>
              <a:t>Cell Phones</a:t>
            </a:r>
          </a:p>
          <a:p>
            <a:pPr>
              <a:defRPr/>
            </a:pPr>
            <a:r>
              <a:rPr lang="en-US" dirty="0" smtClean="0"/>
              <a:t>Photographs and Videotaping</a:t>
            </a:r>
          </a:p>
          <a:p>
            <a:pPr>
              <a:defRPr/>
            </a:pPr>
            <a:r>
              <a:rPr lang="en-US" dirty="0" smtClean="0"/>
              <a:t>Slide presentation is available on the Ombudsman web site: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/>
              <a:t>   </a:t>
            </a:r>
            <a:r>
              <a:rPr lang="en-US" u="sng" dirty="0" smtClean="0"/>
              <a:t>http://www.dol.gov/eeombd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OUTREACH MEETING AGENDA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Overview of the duties of the Office of the Ombudsman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Overview of EEOICPA Part B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Overview of EEOICPA Part E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Questions and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OFFICE OF THE OMBUDSMAN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2000 – Congress enacted EEOICPA</a:t>
            </a:r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October 2004 legislation created the Office of the Ombudsman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The Office is independent from the adjudicatory agency with DOL that administers EEOICPA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In 2010, Congress expanded the authority of the Office to include Part B of the EEOICPA</a:t>
            </a:r>
          </a:p>
          <a:p>
            <a:pPr marL="274638" lvl="1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OFFICE OF THE OMBUDSMAN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Duties: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Provide information on the benefits available under the EEOICPA.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Make recommendations regarding the location of resource centers for the receipt and development of claims.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Submit an annual report to Congress detailing:</a:t>
            </a:r>
          </a:p>
          <a:p>
            <a:pPr marL="1050925" lvl="2" indent="-457200">
              <a:buFont typeface="Georgia" pitchFamily="18" charset="0"/>
              <a:buAutoNum type="alphaLcParenR"/>
            </a:pPr>
            <a:r>
              <a:rPr lang="en-US" altLang="en-US" dirty="0" smtClean="0">
                <a:latin typeface="Arial" charset="0"/>
                <a:cs typeface="Arial" charset="0"/>
              </a:rPr>
              <a:t>The number and types of complaints, grievances and request for assistance received during the year and;</a:t>
            </a:r>
          </a:p>
          <a:p>
            <a:pPr marL="1050925" lvl="2" indent="-457200">
              <a:buFont typeface="Georgia" pitchFamily="18" charset="0"/>
              <a:buAutoNum type="alphaLcParenR"/>
            </a:pPr>
            <a:r>
              <a:rPr lang="en-US" altLang="en-US" dirty="0" smtClean="0">
                <a:latin typeface="Arial" charset="0"/>
                <a:cs typeface="Arial" charset="0"/>
              </a:rPr>
              <a:t>An assessment of the most common difficulties encountered by claimant during the year.</a:t>
            </a:r>
          </a:p>
        </p:txBody>
      </p:sp>
    </p:spTree>
    <p:extLst>
      <p:ext uri="{BB962C8B-B14F-4D97-AF65-F5344CB8AC3E}">
        <p14:creationId xmlns:p14="http://schemas.microsoft.com/office/powerpoint/2010/main" val="15553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OMBUDSMAN ASSISTANCE	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We respond to claimants, attorneys, authorized representatives, congressional staff and others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We explain, review and discuss aspects of the EEOICPA claims process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We answer questions and provide other assistance to individuals encountering difficulties with claims pending with DEEOIC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We discuss your concerns, complaints, grievances, and requests for assistance in our annual report to Congress</a:t>
            </a:r>
          </a:p>
        </p:txBody>
      </p:sp>
    </p:spTree>
    <p:extLst>
      <p:ext uri="{BB962C8B-B14F-4D97-AF65-F5344CB8AC3E}">
        <p14:creationId xmlns:p14="http://schemas.microsoft.com/office/powerpoint/2010/main" val="21394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 Response to Ombudsman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later than 180 days after report submission, the Secretary shall submit to Congress in writing, and post on the public Internet website of the DOL, a response that:</a:t>
            </a:r>
          </a:p>
          <a:p>
            <a:pPr lvl="1"/>
            <a:r>
              <a:rPr lang="en-US" dirty="0" smtClean="0"/>
              <a:t>Includes a statement of whether the Secretary agrees or disagrees with the specific issues raised by the Ombudsman in the report;</a:t>
            </a:r>
          </a:p>
          <a:p>
            <a:pPr lvl="1"/>
            <a:r>
              <a:rPr lang="en-US" dirty="0" smtClean="0"/>
              <a:t>If the Secretary agrees with Ombudsman on those issues, describes the actions to be taken to correct those issues – and if the Secretary disagrees, describe the reasons the Secretary does not agree.</a:t>
            </a:r>
          </a:p>
        </p:txBody>
      </p:sp>
    </p:spTree>
    <p:extLst>
      <p:ext uri="{BB962C8B-B14F-4D97-AF65-F5344CB8AC3E}">
        <p14:creationId xmlns:p14="http://schemas.microsoft.com/office/powerpoint/2010/main" val="174943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OMBUDSMAN OUTREACH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Sponsor town hall meetings across the U.S.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Participate in DEEOIC sponsored town hall meetings, traveling resource centers and medical benefits meetings.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Offer opportunities for individuals to speak one-on-one with Ombudsman staff.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Coordinate outreach efforts with the Joint Outreach Task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0F11FDD8BCE42B3E3D299A4BF2C16" ma:contentTypeVersion="0" ma:contentTypeDescription="Create a new document." ma:contentTypeScope="" ma:versionID="d9f4b3ccd6b0be86d2d3d3277b7d46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a24b188c6f721a54d6d56276fcb62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3F97-8832-494B-8ACC-E28A1A1F9AD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F92890-1735-411B-A1A6-375F752492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B687CB-2F74-4109-93B4-1F3145A15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2264</TotalTime>
  <Words>1334</Words>
  <Application>Microsoft Office PowerPoint</Application>
  <PresentationFormat>On-screen Show (4:3)</PresentationFormat>
  <Paragraphs>230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Courier New</vt:lpstr>
      <vt:lpstr>Georgia</vt:lpstr>
      <vt:lpstr>Times New Roman</vt:lpstr>
      <vt:lpstr>Wingdings</vt:lpstr>
      <vt:lpstr>Wingdings 2</vt:lpstr>
      <vt:lpstr>Civic</vt:lpstr>
      <vt:lpstr>    Office of the Ombudsman  for the Energy Employees Occupational Illness Compensation Act (EEOICPA) </vt:lpstr>
      <vt:lpstr>WELCOME</vt:lpstr>
      <vt:lpstr>General Information</vt:lpstr>
      <vt:lpstr>OUTREACH MEETING AGENDA</vt:lpstr>
      <vt:lpstr>OFFICE OF THE OMBUDSMAN </vt:lpstr>
      <vt:lpstr>OFFICE OF THE OMBUDSMAN</vt:lpstr>
      <vt:lpstr>OMBUDSMAN ASSISTANCE </vt:lpstr>
      <vt:lpstr>DOL Response to Ombudsman Report</vt:lpstr>
      <vt:lpstr>OMBUDSMAN OUTREACH EFFORTS</vt:lpstr>
      <vt:lpstr>OMBUDSMAN OFFICE LIMITATIONS</vt:lpstr>
      <vt:lpstr>EEOICP Overview</vt:lpstr>
      <vt:lpstr>Part B Eligibility – Coverage</vt:lpstr>
      <vt:lpstr>Part B - Benefits</vt:lpstr>
      <vt:lpstr>Part B:  Dose Reconstruction </vt:lpstr>
      <vt:lpstr>Part B: Special Exposure Cohort</vt:lpstr>
      <vt:lpstr>Part E – Employee/Survivor Eligibility</vt:lpstr>
      <vt:lpstr>Part E – Covered Illness</vt:lpstr>
      <vt:lpstr>Part E – Burden of Proof</vt:lpstr>
      <vt:lpstr>Part E - Benefits</vt:lpstr>
      <vt:lpstr>Part E – Survivor Benefits</vt:lpstr>
      <vt:lpstr>Practical Information</vt:lpstr>
      <vt:lpstr>Practical Information</vt:lpstr>
      <vt:lpstr>Practical Information</vt:lpstr>
      <vt:lpstr>Submitting Document to the DOL</vt:lpstr>
      <vt:lpstr>Ombudsman Contact Information </vt:lpstr>
      <vt:lpstr>DEEOIC Contact Information</vt:lpstr>
      <vt:lpstr>Online Resources</vt:lpstr>
      <vt:lpstr>Questions?</vt:lpstr>
    </vt:vector>
  </TitlesOfParts>
  <Company>U.S.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Ombudsman for EEOICPA – Part B&amp;E</dc:title>
  <dc:creator>ECN User</dc:creator>
  <cp:lastModifiedBy>Holt, Kim - OMBUDSMAN</cp:lastModifiedBy>
  <cp:revision>126</cp:revision>
  <cp:lastPrinted>2019-06-06T17:38:43Z</cp:lastPrinted>
  <dcterms:created xsi:type="dcterms:W3CDTF">2011-06-13T16:49:44Z</dcterms:created>
  <dcterms:modified xsi:type="dcterms:W3CDTF">2019-10-29T18:27:39Z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0x0101000E00F11FDD8BCE42B3E3D299A4BF2C16</vt:lpwstr>
  </property>
</Properties>
</file>