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7" r:id="rId1"/>
    <p:sldMasterId id="2147483751" r:id="rId2"/>
    <p:sldMasterId id="2147483764" r:id="rId3"/>
    <p:sldMasterId id="2147483777" r:id="rId4"/>
    <p:sldMasterId id="2147483790" r:id="rId5"/>
    <p:sldMasterId id="2147483803" r:id="rId6"/>
    <p:sldMasterId id="2147483816" r:id="rId7"/>
    <p:sldMasterId id="2147483828" r:id="rId8"/>
  </p:sldMasterIdLst>
  <p:notesMasterIdLst>
    <p:notesMasterId r:id="rId25"/>
  </p:notesMasterIdLst>
  <p:handoutMasterIdLst>
    <p:handoutMasterId r:id="rId26"/>
  </p:handoutMasterIdLst>
  <p:sldIdLst>
    <p:sldId id="371" r:id="rId9"/>
    <p:sldId id="378" r:id="rId10"/>
    <p:sldId id="389" r:id="rId11"/>
    <p:sldId id="392" r:id="rId12"/>
    <p:sldId id="399" r:id="rId13"/>
    <p:sldId id="393" r:id="rId14"/>
    <p:sldId id="400" r:id="rId15"/>
    <p:sldId id="397" r:id="rId16"/>
    <p:sldId id="396" r:id="rId17"/>
    <p:sldId id="394" r:id="rId18"/>
    <p:sldId id="395" r:id="rId19"/>
    <p:sldId id="398" r:id="rId20"/>
    <p:sldId id="376" r:id="rId21"/>
    <p:sldId id="401" r:id="rId22"/>
    <p:sldId id="383" r:id="rId23"/>
    <p:sldId id="402" r:id="rId2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1" clrIdx="0"/>
  <p:cmAuthor id="1" name="Deana Around Him" initials="D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333399"/>
    <a:srgbClr val="FFFF66"/>
    <a:srgbClr val="CDCDDE"/>
    <a:srgbClr val="1A175B"/>
    <a:srgbClr val="9ABBE2"/>
    <a:srgbClr val="000066"/>
    <a:srgbClr val="CCECFF"/>
    <a:srgbClr val="72BFC5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12" autoAdjust="0"/>
    <p:restoredTop sz="92362" autoAdjust="0"/>
  </p:normalViewPr>
  <p:slideViewPr>
    <p:cSldViewPr>
      <p:cViewPr>
        <p:scale>
          <a:sx n="60" d="100"/>
          <a:sy n="60" d="100"/>
        </p:scale>
        <p:origin x="-1596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0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804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62F9F-0300-4D29-B787-851E2CEE48BF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C1FE2-B6E7-40A6-9324-387E26399E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987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D526F-E6CA-4C4F-B3F1-5428A86DF318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7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BFB22-55CC-492B-9626-9886AE6FD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77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I am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4ABD1-0994-4B12-B8A5-A65E06D0171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1A0F0D-5603-4F6A-B5D1-A23233E5CD7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BFB22-55CC-492B-9626-9886AE6FD78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68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image of </a:t>
            </a:r>
            <a:r>
              <a:rPr lang="en-US" dirty="0" err="1" smtClean="0"/>
              <a:t>Hunkpapa</a:t>
            </a:r>
            <a:r>
              <a:rPr lang="en-US" baseline="0" dirty="0" smtClean="0"/>
              <a:t> Lakota Chief Sitting Bull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BFB22-55CC-492B-9626-9886AE6FD78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18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Text Description of Images:</a:t>
            </a:r>
          </a:p>
          <a:p>
            <a:r>
              <a:rPr lang="en-US" dirty="0" smtClean="0"/>
              <a:t>The shield</a:t>
            </a:r>
            <a:r>
              <a:rPr lang="en-US" baseline="0" dirty="0" smtClean="0"/>
              <a:t> of the Fort Belknap Indian Reservation represents the protection of the White Clay and </a:t>
            </a:r>
            <a:r>
              <a:rPr lang="en-US" baseline="0" dirty="0" err="1" smtClean="0"/>
              <a:t>Nakoda</a:t>
            </a:r>
            <a:r>
              <a:rPr lang="en-US" baseline="0" dirty="0" smtClean="0"/>
              <a:t> from the past, present and future.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meadowlark is a song-bird of the plains and is my tribal name, </a:t>
            </a:r>
            <a:r>
              <a:rPr lang="en-US" baseline="0" dirty="0" err="1" smtClean="0"/>
              <a:t>Ibigeewatsi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The second picture represents the richness of my culture.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BFB22-55CC-492B-9626-9886AE6FD78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56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BFB22-55CC-492B-9626-9886AE6FD78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81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BFB22-55CC-492B-9626-9886AE6FD78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08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8A54FC-516C-44DF-BACB-78158697B701}" type="slidenum">
              <a:rPr lang="en-US" altLang="en-US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A5B9D2-77BF-43CC-B570-975EF1C11020}" type="slidenum">
              <a:rPr lang="en-US" altLang="en-US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A5B9D2-77BF-43CC-B570-975EF1C11020}" type="slidenum">
              <a:rPr lang="en-US" altLang="en-US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9DD1"/>
              </a:buClr>
              <a:buSzPct val="85000"/>
              <a:buFont typeface="Wingdings 3" pitchFamily="18" charset="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The save the date flyer for the community based Fort Peck Health and Resilience Symposium: Creating a Trauma-Informed Tribal Community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9DD1"/>
              </a:buClr>
              <a:buSzPct val="85000"/>
              <a:buFont typeface="Wingdings 3" pitchFamily="18" charset="2"/>
              <a:buChar char="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1C97E-D61C-4049-BB15-1A2817F3340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17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023335-BBD8-4769-AC65-1D733AA6C1ED}" type="slidenum">
              <a:rPr lang="en-US" altLang="en-US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Presentations\Presentation Graphics\NPCS Blank Template - no header or foote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>
            <a:lvl1pPr algn="ctr">
              <a:lnSpc>
                <a:spcPts val="4000"/>
              </a:lnSpc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3334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0757"/>
            <a:ext cx="914400" cy="904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34" y="229185"/>
            <a:ext cx="3509488" cy="576072"/>
          </a:xfrm>
          <a:prstGeom prst="rect">
            <a:avLst/>
          </a:prstGeom>
        </p:spPr>
      </p:pic>
      <p:pic>
        <p:nvPicPr>
          <p:cNvPr id="10" name="Picture 10" descr="I:\Presentation Graphics\Presentation Graphics\NIH Foot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</p:spPr>
      </p:pic>
      <p:pic>
        <p:nvPicPr>
          <p:cNvPr id="11" name="Picture 11" descr="I:\Presentation Graphics\Presentation Graphics\discover whats nex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76974" y="6386170"/>
            <a:ext cx="2790826" cy="4220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6521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I:\Presentation Graphics\Presentation Graphics\NIH Foo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</p:spPr>
      </p:pic>
      <p:pic>
        <p:nvPicPr>
          <p:cNvPr id="10" name="Picture 11" descr="I:\Presentation Graphics\Presentation Graphics\discover whats nex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6974" y="6386170"/>
            <a:ext cx="2790826" cy="4220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52400" y="635980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EBC7C-768E-4604-82B5-EDCE4CD511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0757"/>
            <a:ext cx="914400" cy="9042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34" y="229185"/>
            <a:ext cx="3509488" cy="576072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257300"/>
            <a:ext cx="8229600" cy="4191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429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I:\Presentation Graphics\Presentation Graphics\NIH Foo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</p:spPr>
      </p:pic>
      <p:pic>
        <p:nvPicPr>
          <p:cNvPr id="10" name="Picture 11" descr="I:\Presentation Graphics\Presentation Graphics\discover whats nex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6974" y="6386170"/>
            <a:ext cx="2790826" cy="4220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09600" y="6359805"/>
            <a:ext cx="1676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EBC7C-768E-4604-82B5-EDCE4CD511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2" descr="I:\Presentation Graphics\Presentation Graphics\Logos\dhhs_logo_white_tran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892" y="6366930"/>
            <a:ext cx="452040" cy="457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3" descr="I:\Presentation Graphics\Presentation Graphics\Logos\NEW NIH logos\NIH_CC_External_Master_Logo_Wh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6416040"/>
            <a:ext cx="2227128" cy="365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467833"/>
            <a:ext cx="8229600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244600"/>
            <a:ext cx="8229600" cy="416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:\Presentations\Presentation Graphics\NPCS Blank Template - no header or foote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I:\Presentation Graphics\Presentation Graphics\NIH Foo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</p:spPr>
      </p:pic>
      <p:pic>
        <p:nvPicPr>
          <p:cNvPr id="10" name="Picture 11" descr="I:\Presentation Graphics\Presentation Graphics\discover whats nex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76974" y="6386170"/>
            <a:ext cx="2790826" cy="4220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09600" y="6359805"/>
            <a:ext cx="1676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EBC7C-768E-4604-82B5-EDCE4CD511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2" descr="I:\Presentation Graphics\Presentation Graphics\Logos\dhhs_logo_white_tran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5892" y="6366930"/>
            <a:ext cx="452040" cy="457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3" descr="I:\Presentation Graphics\Presentation Graphics\Logos\NEW NIH logos\NIH_CC_External_Master_Logo_Whit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6416040"/>
            <a:ext cx="2227128" cy="365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467833"/>
            <a:ext cx="8229600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244600"/>
            <a:ext cx="8229600" cy="416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32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 descr="DVP4941530"/>
          <p:cNvSpPr>
            <a:spLocks noChangeArrowheads="1"/>
          </p:cNvSpPr>
          <p:nvPr/>
        </p:nvSpPr>
        <p:spPr bwMode="auto">
          <a:xfrm>
            <a:off x="4186" y="-1"/>
            <a:ext cx="9144000" cy="6858001"/>
          </a:xfrm>
          <a:prstGeom prst="rect">
            <a:avLst/>
          </a:prstGeom>
          <a:blipFill dpi="0" rotWithShape="1">
            <a:blip r:embed="rId2" cstate="print">
              <a:alphaModFix amt="31000"/>
            </a:blip>
            <a:srcRect/>
            <a:stretch>
              <a:fillRect t="-10000" b="-1701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10" descr="I:\Presentation Graphics\Presentation Graphics\NIH Foo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</p:spPr>
      </p:pic>
      <p:pic>
        <p:nvPicPr>
          <p:cNvPr id="9" name="Picture 11" descr="I:\Presentation Graphics\Presentation Graphics\discover whats nex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6974" y="6386170"/>
            <a:ext cx="2790826" cy="4220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52400" y="635980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B305B40-B50A-436D-8E64-352FB2B323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482" name="Picture 2" descr="I:\Presentation Graphics\Presentation Graphics\Logos\dhhs_logo_white_tran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5892" y="6366930"/>
            <a:ext cx="452040" cy="457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483" name="Picture 3" descr="I:\Presentation Graphics\Presentation Graphics\Logos\NEW NIH logos\NIH_CC_External_Master_Logo_Whit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6416040"/>
            <a:ext cx="2227128" cy="365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67833"/>
            <a:ext cx="8229600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244600"/>
            <a:ext cx="8229600" cy="416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08F8B-5534-4BD4-A3C9-EA1429D505D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67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C5284-0345-4C5A-99D5-8B641EA77F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204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D81FF-A90D-4FFB-AA0D-399D9CD50E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5A357-6D5C-4996-9C6B-F5A25B1F607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929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E1533-56D4-4101-BE7D-6B5DD77A222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462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77CE9-EDD5-4355-8BB7-95B05356FD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765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7833"/>
            <a:ext cx="8229600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600"/>
            <a:ext cx="8229600" cy="416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52400" y="635980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B305B40-B50A-436D-8E64-352FB2B323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3" descr="I:\Presentation Graphics\Presentation Graphics\Logos\NEW NIH logos\NIH_CC_External_Master_Logo_Black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85800" y="6416040"/>
            <a:ext cx="2227128" cy="365760"/>
          </a:xfrm>
          <a:prstGeom prst="rect">
            <a:avLst/>
          </a:prstGeom>
          <a:noFill/>
          <a:effectLst/>
        </p:spPr>
      </p:pic>
      <p:pic>
        <p:nvPicPr>
          <p:cNvPr id="10" name="Picture 5" descr="I:\Presentation Graphics\Presentation Graphics\Logos\dhhs_logo.gif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6304" y="6364224"/>
            <a:ext cx="462337" cy="457200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4133319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38867-2A39-4739-907C-943CC478A45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208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FDF6C-D071-4994-8174-77AC835F69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084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89CDB-13C0-4F62-A07A-152074820B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534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5C86A-C2B4-4502-8B9E-99144396CF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2043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3B276-BEBE-4568-B8DC-94CA3F6B76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4223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186" y="-1"/>
            <a:ext cx="9144000" cy="6858001"/>
          </a:xfrm>
          <a:prstGeom prst="rect">
            <a:avLst/>
          </a:prstGeom>
          <a:blipFill dpi="0" rotWithShape="1">
            <a:blip r:embed="rId2" cstate="print">
              <a:alphaModFix amt="31000"/>
            </a:blip>
            <a:srcRect/>
            <a:stretch>
              <a:fillRect t="-10000" b="-17014"/>
            </a:stretch>
          </a:blip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10" descr="I:\Presentation Graphics\Presentation Graphics\NIH Foo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I:\Presentation Graphics\Presentation Graphics\discover whats nex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6975" y="6386513"/>
            <a:ext cx="2790825" cy="422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2" descr="I:\Presentation Graphics\Presentation Graphics\Logos\dhhs_logo_white_tran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6050" y="6367463"/>
            <a:ext cx="452438" cy="457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3" descr="I:\Presentation Graphics\Presentation Graphics\Logos\NEW NIH logos\NIH_CC_External_Master_Logo_Whit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6416675"/>
            <a:ext cx="2227263" cy="365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67833"/>
            <a:ext cx="8229600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244600"/>
            <a:ext cx="8229600" cy="416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52400" y="63595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098E2524-A8F1-4783-8CA0-08BC6341E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409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C2DBF-60E7-4438-AF91-1DF3AA655A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045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9C63F-37A8-4D37-8AE3-E5BFE30D02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2278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3E06B-A184-4E64-A925-1EDFC452CC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0130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F2509-46D6-4BC1-92B5-45608FB4E27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634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52400" y="635980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B305B40-B50A-436D-8E64-352FB2B323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3" descr="I:\Presentation Graphics\Presentation Graphics\Logos\NEW NIH logos\NIH_CC_External_Master_Logo_Black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85800" y="6416040"/>
            <a:ext cx="2227128" cy="365760"/>
          </a:xfrm>
          <a:prstGeom prst="rect">
            <a:avLst/>
          </a:prstGeom>
          <a:noFill/>
          <a:effectLst/>
        </p:spPr>
      </p:pic>
      <p:pic>
        <p:nvPicPr>
          <p:cNvPr id="8" name="Picture 5" descr="I:\Presentation Graphics\Presentation Graphics\Logos\dhhs_logo.gif"/>
          <p:cNvPicPr>
            <a:picLocks noChangeAspect="1" noChangeArrowheads="1"/>
          </p:cNvPicPr>
          <p:nvPr userDrawn="1"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6304" y="6364224"/>
            <a:ext cx="462337" cy="457200"/>
          </a:xfrm>
          <a:prstGeom prst="rect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4CFA5-0404-4035-96D5-2AA0A42C71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298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137F6-047D-4EA2-A830-BB81D73628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7897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FC7D2-F588-43C6-821D-9895E7504F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4576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FC8FD-E824-4F17-B414-28713A1B24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1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FC375-4141-4AE4-9E03-CA5442ECDA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968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650FD-D33E-4BE9-8CCC-87B452C889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478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18C25-2037-45EF-A3AC-1B5CBB892E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4192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186" y="-1"/>
            <a:ext cx="9144000" cy="6858001"/>
          </a:xfrm>
          <a:prstGeom prst="rect">
            <a:avLst/>
          </a:prstGeom>
          <a:blipFill dpi="0" rotWithShape="1">
            <a:blip r:embed="rId2" cstate="print">
              <a:alphaModFix amt="31000"/>
            </a:blip>
            <a:srcRect/>
            <a:stretch>
              <a:fillRect t="-10000" b="-17014"/>
            </a:stretch>
          </a:blip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10" descr="I:\Presentation Graphics\Presentation Graphics\NIH Foo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I:\Presentation Graphics\Presentation Graphics\discover whats nex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6975" y="6386513"/>
            <a:ext cx="2790825" cy="422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2" descr="I:\Presentation Graphics\Presentation Graphics\Logos\dhhs_logo_white_tran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6050" y="6367463"/>
            <a:ext cx="452438" cy="457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3" descr="I:\Presentation Graphics\Presentation Graphics\Logos\NEW NIH logos\NIH_CC_External_Master_Logo_Whit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6416675"/>
            <a:ext cx="2227263" cy="365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67833"/>
            <a:ext cx="8229600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244600"/>
            <a:ext cx="8229600" cy="416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52400" y="63595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58CCF07C-3980-4153-9BD9-80F101A60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84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93E6A-E775-4CB8-8817-E5C62B46C4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8073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581E9-65E6-478C-B674-D71CCB02DF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88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195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195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52400" y="635980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B305B40-B50A-436D-8E64-352FB2B323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" name="Picture 3" descr="I:\Presentation Graphics\Presentation Graphics\Logos\NEW NIH logos\NIH_CC_External_Master_Logo_Black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85800" y="6416040"/>
            <a:ext cx="2227128" cy="365760"/>
          </a:xfrm>
          <a:prstGeom prst="rect">
            <a:avLst/>
          </a:prstGeom>
          <a:noFill/>
          <a:effectLst/>
        </p:spPr>
      </p:pic>
      <p:pic>
        <p:nvPicPr>
          <p:cNvPr id="11" name="Picture 5" descr="I:\Presentation Graphics\Presentation Graphics\Logos\dhhs_logo.gif"/>
          <p:cNvPicPr>
            <a:picLocks noChangeAspect="1" noChangeArrowheads="1"/>
          </p:cNvPicPr>
          <p:nvPr userDrawn="1"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6304" y="6364224"/>
            <a:ext cx="462337" cy="457200"/>
          </a:xfrm>
          <a:prstGeom prst="rect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17BD9-8837-4BFC-BADF-F1C2FEECC0E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517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4C44D-2FF9-4652-B65A-C1DC91C075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10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6C757-6F38-46C5-B6D0-A6EA12AB9C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1210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168C5-D7F7-472F-B031-D2AA90F575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5241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B17CC-969D-408F-8CBF-5AD5E9DEB0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1175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ED48D-7C22-4FC5-850D-3416A9C6CF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5983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334DF-258A-4458-831F-CC76965D33E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0344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21762-14A6-4858-A23F-D0E3966B4E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7730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FC521-D034-4541-8701-67133AEDC8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2288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186" y="-1"/>
            <a:ext cx="9144000" cy="6858001"/>
          </a:xfrm>
          <a:prstGeom prst="rect">
            <a:avLst/>
          </a:prstGeom>
          <a:blipFill dpi="0" rotWithShape="1">
            <a:blip r:embed="rId2" cstate="print">
              <a:alphaModFix amt="31000"/>
            </a:blip>
            <a:srcRect/>
            <a:stretch>
              <a:fillRect t="-10000" b="-17014"/>
            </a:stretch>
          </a:blip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10" descr="I:\Presentation Graphics\Presentation Graphics\NIH Foo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I:\Presentation Graphics\Presentation Graphics\discover whats nex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6975" y="6386513"/>
            <a:ext cx="2790825" cy="422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2" descr="I:\Presentation Graphics\Presentation Graphics\Logos\dhhs_logo_white_tran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6050" y="6367463"/>
            <a:ext cx="452438" cy="457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3" descr="I:\Presentation Graphics\Presentation Graphics\Logos\NEW NIH logos\NIH_CC_External_Master_Logo_Whit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6416675"/>
            <a:ext cx="2227263" cy="365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67833"/>
            <a:ext cx="8229600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244600"/>
            <a:ext cx="8229600" cy="416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52400" y="63595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AB4A2526-E1F5-49EE-BF1D-BAA5797F6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" y="23622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3622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52400" y="635980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B305B40-B50A-436D-8E64-352FB2B323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2" name="Picture 3" descr="I:\Presentation Graphics\Presentation Graphics\Logos\NEW NIH logos\NIH_CC_External_Master_Logo_Black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85800" y="6416040"/>
            <a:ext cx="2227128" cy="365760"/>
          </a:xfrm>
          <a:prstGeom prst="rect">
            <a:avLst/>
          </a:prstGeom>
          <a:noFill/>
          <a:effectLst/>
        </p:spPr>
      </p:pic>
      <p:pic>
        <p:nvPicPr>
          <p:cNvPr id="13" name="Picture 5" descr="I:\Presentation Graphics\Presentation Graphics\Logos\dhhs_logo.gif"/>
          <p:cNvPicPr>
            <a:picLocks noChangeAspect="1" noChangeArrowheads="1"/>
          </p:cNvPicPr>
          <p:nvPr userDrawn="1"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6304" y="6364224"/>
            <a:ext cx="462337" cy="457200"/>
          </a:xfrm>
          <a:prstGeom prst="rect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D9C91-EA6C-485B-A033-3BF26F7E012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7768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AF14B-2375-4AED-83C8-E2848B7272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3626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C0667-86B6-4083-B364-AFAD66F62C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616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A3E9C-4835-454A-A270-182ECA6599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132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D7C69-74AA-4053-938D-D2CAFA9219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8649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0C5DD-76BF-4851-9332-DB429EE70D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6343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879E8-9071-404E-92DE-45D6205FC4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1922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41B8D-0CF7-4092-863C-CD9CEF8A28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8903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8B2F0-13F9-4327-AAE7-55AF4C46B1D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0213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01A37-E8FB-4DA2-960F-21E5BBA6DD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633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008313" cy="8572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4983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068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52400" y="635980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B305B40-B50A-436D-8E64-352FB2B323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" name="Picture 3" descr="I:\Presentation Graphics\Presentation Graphics\Logos\NEW NIH logos\NIH_CC_External_Master_Logo_Black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85800" y="6416040"/>
            <a:ext cx="2227128" cy="365760"/>
          </a:xfrm>
          <a:prstGeom prst="rect">
            <a:avLst/>
          </a:prstGeom>
          <a:noFill/>
          <a:effectLst/>
        </p:spPr>
      </p:pic>
      <p:pic>
        <p:nvPicPr>
          <p:cNvPr id="11" name="Picture 5" descr="I:\Presentation Graphics\Presentation Graphics\Logos\dhhs_logo.gif"/>
          <p:cNvPicPr>
            <a:picLocks noChangeAspect="1" noChangeArrowheads="1"/>
          </p:cNvPicPr>
          <p:nvPr userDrawn="1"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6304" y="6364224"/>
            <a:ext cx="462337" cy="457200"/>
          </a:xfrm>
          <a:prstGeom prst="rect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0F6C2-18CE-4D13-B22E-B235BF63FEE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933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186" y="-1"/>
            <a:ext cx="9144000" cy="6858001"/>
          </a:xfrm>
          <a:prstGeom prst="rect">
            <a:avLst/>
          </a:prstGeom>
          <a:blipFill dpi="0" rotWithShape="1">
            <a:blip r:embed="rId2" cstate="print">
              <a:alphaModFix amt="31000"/>
            </a:blip>
            <a:srcRect/>
            <a:stretch>
              <a:fillRect t="-10000" b="-17014"/>
            </a:stretch>
          </a:blip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10" descr="I:\Presentation Graphics\Presentation Graphics\NIH Foo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I:\Presentation Graphics\Presentation Graphics\discover whats nex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6975" y="6386513"/>
            <a:ext cx="2790825" cy="422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2" descr="I:\Presentation Graphics\Presentation Graphics\Logos\dhhs_logo_white_tran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6050" y="6367463"/>
            <a:ext cx="452438" cy="457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3" descr="I:\Presentation Graphics\Presentation Graphics\Logos\NEW NIH logos\NIH_CC_External_Master_Logo_Whit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6416675"/>
            <a:ext cx="2227263" cy="365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67833"/>
            <a:ext cx="8229600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244600"/>
            <a:ext cx="8229600" cy="416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52400" y="63595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E3C8D966-C50F-481E-AABB-D881791C9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156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D9C91-EA6C-485B-A033-3BF26F7E012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2071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AF14B-2375-4AED-83C8-E2848B7272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3271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C0667-86B6-4083-B364-AFAD66F62C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9439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A3E9C-4835-454A-A270-182ECA6599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545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D7C69-74AA-4053-938D-D2CAFA9219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4783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0C5DD-76BF-4851-9332-DB429EE70D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0892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879E8-9071-404E-92DE-45D6205FC4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6169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41B8D-0CF7-4092-863C-CD9CEF8A28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832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52400" y="635980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B305B40-B50A-436D-8E64-352FB2B323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" name="Picture 3" descr="I:\Presentation Graphics\Presentation Graphics\Logos\NEW NIH logos\NIH_CC_External_Master_Logo_Black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85800" y="6416040"/>
            <a:ext cx="2227128" cy="365760"/>
          </a:xfrm>
          <a:prstGeom prst="rect">
            <a:avLst/>
          </a:prstGeom>
          <a:noFill/>
          <a:effectLst/>
        </p:spPr>
      </p:pic>
      <p:pic>
        <p:nvPicPr>
          <p:cNvPr id="11" name="Picture 5" descr="I:\Presentation Graphics\Presentation Graphics\Logos\dhhs_logo.gif"/>
          <p:cNvPicPr>
            <a:picLocks noChangeAspect="1" noChangeArrowheads="1"/>
          </p:cNvPicPr>
          <p:nvPr userDrawn="1"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6304" y="6364224"/>
            <a:ext cx="462337" cy="457200"/>
          </a:xfrm>
          <a:prstGeom prst="rect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8B2F0-13F9-4327-AAE7-55AF4C46B1D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462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01A37-E8FB-4DA2-960F-21E5BBA6DD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74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0F6C2-18CE-4D13-B22E-B235BF63FEE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1234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186" y="-1"/>
            <a:ext cx="9144000" cy="6858001"/>
          </a:xfrm>
          <a:prstGeom prst="rect">
            <a:avLst/>
          </a:prstGeom>
          <a:blipFill dpi="0" rotWithShape="1">
            <a:blip r:embed="rId2" cstate="print">
              <a:alphaModFix amt="31000"/>
            </a:blip>
            <a:srcRect/>
            <a:stretch>
              <a:fillRect t="-10000" b="-17014"/>
            </a:stretch>
          </a:blip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10" descr="I:\Presentation Graphics\Presentation Graphics\NIH Foo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I:\Presentation Graphics\Presentation Graphics\discover whats nex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6975" y="6386513"/>
            <a:ext cx="2790825" cy="422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2" descr="I:\Presentation Graphics\Presentation Graphics\Logos\dhhs_logo_white_tran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6050" y="6367463"/>
            <a:ext cx="452438" cy="457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3" descr="I:\Presentation Graphics\Presentation Graphics\Logos\NEW NIH logos\NIH_CC_External_Master_Logo_Whit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6416675"/>
            <a:ext cx="2227263" cy="365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67833"/>
            <a:ext cx="8229600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244600"/>
            <a:ext cx="8229600" cy="416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52400" y="63595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E3C8D966-C50F-481E-AABB-D881791C9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747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EE4F8-2C00-4517-80D4-11E5F5C209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6517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EE4F8-2C00-4517-80D4-11E5F5C209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812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EE4F8-2C00-4517-80D4-11E5F5C209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9433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EE4F8-2C00-4517-80D4-11E5F5C209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7701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EE4F8-2C00-4517-80D4-11E5F5C209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4422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EE4F8-2C00-4517-80D4-11E5F5C209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40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52400" y="635980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B305B40-B50A-436D-8E64-352FB2B323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3" descr="I:\Presentation Graphics\Presentation Graphics\Logos\NEW NIH logos\NIH_CC_External_Master_Logo_Black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85800" y="6416040"/>
            <a:ext cx="2227128" cy="365760"/>
          </a:xfrm>
          <a:prstGeom prst="rect">
            <a:avLst/>
          </a:prstGeom>
          <a:noFill/>
          <a:effectLst/>
        </p:spPr>
      </p:pic>
      <p:pic>
        <p:nvPicPr>
          <p:cNvPr id="10" name="Picture 5" descr="I:\Presentation Graphics\Presentation Graphics\Logos\dhhs_logo.gif"/>
          <p:cNvPicPr>
            <a:picLocks noChangeAspect="1" noChangeArrowheads="1"/>
          </p:cNvPicPr>
          <p:nvPr userDrawn="1"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6304" y="6364224"/>
            <a:ext cx="462337" cy="457200"/>
          </a:xfrm>
          <a:prstGeom prst="rect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EE4F8-2C00-4517-80D4-11E5F5C209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6725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EE4F8-2C00-4517-80D4-11E5F5C209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520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EE4F8-2C00-4517-80D4-11E5F5C209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023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EE4F8-2C00-4517-80D4-11E5F5C209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919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EE4F8-2C00-4517-80D4-11E5F5C209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30563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973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4497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668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21604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6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52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52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52400" y="635980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B305B40-B50A-436D-8E64-352FB2B323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3" descr="I:\Presentation Graphics\Presentation Graphics\Logos\NEW NIH logos\NIH_CC_External_Master_Logo_Black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85800" y="6416040"/>
            <a:ext cx="2227128" cy="365760"/>
          </a:xfrm>
          <a:prstGeom prst="rect">
            <a:avLst/>
          </a:prstGeom>
          <a:noFill/>
          <a:effectLst/>
        </p:spPr>
      </p:pic>
      <p:pic>
        <p:nvPicPr>
          <p:cNvPr id="10" name="Picture 5" descr="I:\Presentation Graphics\Presentation Graphics\Logos\dhhs_logo.gif"/>
          <p:cNvPicPr>
            <a:picLocks noChangeAspect="1" noChangeArrowheads="1"/>
          </p:cNvPicPr>
          <p:nvPr userDrawn="1"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6304" y="6364224"/>
            <a:ext cx="462337" cy="457200"/>
          </a:xfrm>
          <a:prstGeom prst="rect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459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242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820113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98713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1554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2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11.wmf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82296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2pPr>
      <a:lvl3pPr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3pPr>
      <a:lvl4pPr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4pPr>
      <a:lvl5pPr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5pPr>
      <a:lvl6pPr marL="457200"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6pPr>
      <a:lvl7pPr marL="914400"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7pPr>
      <a:lvl8pPr marL="1371600"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8pPr>
      <a:lvl9pPr marL="1828800"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ts val="2600"/>
        </a:lnSpc>
        <a:spcBef>
          <a:spcPts val="300"/>
        </a:spcBef>
        <a:spcAft>
          <a:spcPts val="30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ts val="2600"/>
        </a:lnSpc>
        <a:spcBef>
          <a:spcPts val="300"/>
        </a:spcBef>
        <a:spcAft>
          <a:spcPts val="300"/>
        </a:spcAft>
        <a:buChar char="–"/>
        <a:defRPr sz="2200">
          <a:solidFill>
            <a:srgbClr val="0070C0"/>
          </a:solidFill>
          <a:latin typeface="+mn-lt"/>
        </a:defRPr>
      </a:lvl2pPr>
      <a:lvl3pPr marL="1143000" indent="-228600" algn="l" rtl="0" eaLnBrk="1" fontAlgn="base" hangingPunct="1">
        <a:lnSpc>
          <a:spcPts val="2600"/>
        </a:lnSpc>
        <a:spcBef>
          <a:spcPts val="300"/>
        </a:spcBef>
        <a:spcAft>
          <a:spcPts val="300"/>
        </a:spcAft>
        <a:buChar char="•"/>
        <a:defRPr sz="2200">
          <a:solidFill>
            <a:srgbClr val="7030A0"/>
          </a:solidFill>
          <a:latin typeface="+mn-lt"/>
        </a:defRPr>
      </a:lvl3pPr>
      <a:lvl4pPr marL="1600200" indent="-228600" algn="l" rtl="0" eaLnBrk="1" fontAlgn="base" hangingPunct="1">
        <a:lnSpc>
          <a:spcPts val="2600"/>
        </a:lnSpc>
        <a:spcBef>
          <a:spcPts val="300"/>
        </a:spcBef>
        <a:spcAft>
          <a:spcPts val="300"/>
        </a:spcAft>
        <a:buChar char="–"/>
        <a:defRPr sz="2200">
          <a:solidFill>
            <a:srgbClr val="00B050"/>
          </a:solidFill>
          <a:latin typeface="+mn-lt"/>
        </a:defRPr>
      </a:lvl4pPr>
      <a:lvl5pPr marL="2057400" indent="-228600" algn="l" rtl="0" eaLnBrk="1" fontAlgn="base" hangingPunct="1">
        <a:lnSpc>
          <a:spcPts val="2600"/>
        </a:lnSpc>
        <a:spcBef>
          <a:spcPts val="300"/>
        </a:spcBef>
        <a:spcAft>
          <a:spcPts val="300"/>
        </a:spcAft>
        <a:buChar char="»"/>
        <a:defRPr sz="2200">
          <a:solidFill>
            <a:srgbClr val="FFC000"/>
          </a:solidFill>
          <a:latin typeface="+mn-lt"/>
        </a:defRPr>
      </a:lvl5pPr>
      <a:lvl6pPr marL="2514600" indent="-228600" algn="l" rtl="0" eaLnBrk="1" fontAlgn="base" hangingPunct="1">
        <a:lnSpc>
          <a:spcPts val="2600"/>
        </a:lnSpc>
        <a:spcBef>
          <a:spcPts val="300"/>
        </a:spcBef>
        <a:spcAft>
          <a:spcPts val="300"/>
        </a:spcAft>
        <a:buChar char="»"/>
        <a:defRPr sz="2200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lnSpc>
          <a:spcPts val="2600"/>
        </a:lnSpc>
        <a:spcBef>
          <a:spcPts val="300"/>
        </a:spcBef>
        <a:spcAft>
          <a:spcPts val="300"/>
        </a:spcAft>
        <a:buChar char="»"/>
        <a:defRPr sz="2200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lnSpc>
          <a:spcPts val="2600"/>
        </a:lnSpc>
        <a:spcBef>
          <a:spcPts val="300"/>
        </a:spcBef>
        <a:spcAft>
          <a:spcPts val="300"/>
        </a:spcAft>
        <a:buChar char="»"/>
        <a:defRPr sz="2200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lnSpc>
          <a:spcPts val="2600"/>
        </a:lnSpc>
        <a:spcBef>
          <a:spcPts val="300"/>
        </a:spcBef>
        <a:spcAft>
          <a:spcPts val="300"/>
        </a:spcAft>
        <a:buChar char="»"/>
        <a:defRPr sz="22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1F3C6D-2EB0-41A3-8941-9E258B4169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50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F9D8F2-7810-475E-8037-4A21AD1E13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2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7D651C-5367-4815-8A5D-58B3432324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7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98ADE7-8246-4889-9A12-A5A0073E64F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1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98ADE7-8246-4889-9A12-A5A0073E64F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73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EE4F8-2C00-4517-80D4-11E5F5C209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20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3987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rockiet@cc.nih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sus.gov/did/www/saipe/methods/statecounty/2010county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untyhealthrankings.or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brockiet@cc.nih.gov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sus.gov/did/www/saipe/methods/statecounty/2010county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4" Type="http://schemas.openxmlformats.org/officeDocument/2006/relationships/hyperlink" Target="http://www.countyhealthrankings.org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42900" y="1856680"/>
            <a:ext cx="8458200" cy="512961"/>
          </a:xfrm>
        </p:spPr>
        <p:txBody>
          <a:bodyPr/>
          <a:lstStyle/>
          <a:p>
            <a:r>
              <a:rPr lang="en-US" sz="3600" b="0" dirty="0"/>
              <a:t>Building a Trauma-Informed Tribal </a:t>
            </a:r>
            <a:r>
              <a:rPr lang="en-US" sz="3600" b="0" dirty="0" smtClean="0"/>
              <a:t>Nation</a:t>
            </a:r>
            <a:endParaRPr lang="en-US" sz="3600" b="0" dirty="0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762000" y="4632291"/>
            <a:ext cx="7696200" cy="1539909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/>
              <a:t>Federal Partners Committee on Women and </a:t>
            </a:r>
            <a:r>
              <a:rPr lang="en-US" sz="2200" dirty="0" smtClean="0"/>
              <a:t>Trauma 2015 </a:t>
            </a:r>
            <a:r>
              <a:rPr lang="en-US" sz="2200" dirty="0"/>
              <a:t>National </a:t>
            </a:r>
            <a:r>
              <a:rPr lang="en-US" sz="2200" dirty="0" smtClean="0"/>
              <a:t>Event: </a:t>
            </a:r>
            <a:r>
              <a:rPr lang="en-US" sz="2200" i="1" dirty="0" smtClean="0">
                <a:solidFill>
                  <a:srgbClr val="000000"/>
                </a:solidFill>
                <a:ea typeface="Times New Roman"/>
                <a:cs typeface="Times New Roman"/>
              </a:rPr>
              <a:t>Building </a:t>
            </a:r>
            <a:r>
              <a:rPr lang="en-US" sz="2200" i="1" dirty="0">
                <a:solidFill>
                  <a:srgbClr val="000000"/>
                </a:solidFill>
                <a:ea typeface="Times New Roman"/>
                <a:cs typeface="Times New Roman"/>
              </a:rPr>
              <a:t>a Trauma-Informed Nation:</a:t>
            </a:r>
            <a:r>
              <a:rPr lang="en-US" sz="2200" dirty="0">
                <a:ea typeface="Times New Roman"/>
                <a:cs typeface="Times New Roman"/>
              </a:rPr>
              <a:t> </a:t>
            </a:r>
            <a:r>
              <a:rPr lang="en-US" sz="2200" i="1" dirty="0" smtClean="0">
                <a:ea typeface="Times New Roman"/>
                <a:cs typeface="Times New Roman"/>
              </a:rPr>
              <a:t>Moving </a:t>
            </a:r>
            <a:r>
              <a:rPr lang="en-US" sz="2200" i="1" dirty="0">
                <a:ea typeface="Times New Roman"/>
                <a:cs typeface="Times New Roman"/>
              </a:rPr>
              <a:t>the</a:t>
            </a:r>
            <a:r>
              <a:rPr lang="en-US" sz="2200" dirty="0">
                <a:ea typeface="Times New Roman"/>
                <a:cs typeface="Times New Roman"/>
              </a:rPr>
              <a:t> </a:t>
            </a:r>
            <a:r>
              <a:rPr lang="en-US" sz="2200" i="1" dirty="0">
                <a:ea typeface="Times New Roman"/>
                <a:cs typeface="Times New Roman"/>
              </a:rPr>
              <a:t>Conversation into Action</a:t>
            </a:r>
            <a:endParaRPr lang="en-US" sz="2200" dirty="0">
              <a:ea typeface="Calibri"/>
              <a:cs typeface="Times New Roman"/>
            </a:endParaRPr>
          </a:p>
          <a:p>
            <a:r>
              <a:rPr lang="en-US" sz="2200" dirty="0" smtClean="0"/>
              <a:t>September </a:t>
            </a:r>
            <a:r>
              <a:rPr lang="en-US" sz="2200" dirty="0"/>
              <a:t>29-30, 2015 </a:t>
            </a:r>
            <a:r>
              <a:rPr lang="en-US" sz="2200" dirty="0" smtClean="0"/>
              <a:t> </a:t>
            </a:r>
            <a:r>
              <a:rPr lang="en-US" sz="2200" dirty="0"/>
              <a:t>U.S. Department of </a:t>
            </a:r>
            <a:r>
              <a:rPr lang="en-US" sz="2200" dirty="0" smtClean="0"/>
              <a:t>Labor</a:t>
            </a:r>
            <a:endParaRPr lang="en-US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2058918" y="2971800"/>
            <a:ext cx="45704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Teresa Brockie, RN, PhD</a:t>
            </a:r>
          </a:p>
          <a:p>
            <a:pPr algn="ctr"/>
            <a:r>
              <a:rPr lang="en-US" dirty="0" smtClean="0">
                <a:solidFill>
                  <a:schemeClr val="accent2"/>
                </a:solidFill>
              </a:rPr>
              <a:t>Research Nurse Specialist</a:t>
            </a:r>
          </a:p>
          <a:p>
            <a:pPr algn="ctr"/>
            <a:r>
              <a:rPr lang="en-US" dirty="0" smtClean="0">
                <a:solidFill>
                  <a:schemeClr val="accent2"/>
                </a:solidFill>
              </a:rPr>
              <a:t>National Institutes of Health Clinical Center</a:t>
            </a:r>
          </a:p>
          <a:p>
            <a:pPr algn="ctr"/>
            <a:r>
              <a:rPr lang="en-US" dirty="0" smtClean="0">
                <a:solidFill>
                  <a:schemeClr val="accent2"/>
                </a:solidFill>
              </a:rPr>
              <a:t> Nursing Department</a:t>
            </a:r>
          </a:p>
          <a:p>
            <a:pPr algn="ctr"/>
            <a:r>
              <a:rPr lang="en-US" b="1" dirty="0" smtClean="0">
                <a:solidFill>
                  <a:schemeClr val="accent2"/>
                </a:solidFill>
                <a:hlinkClick r:id="rId3"/>
              </a:rPr>
              <a:t>brockiet@cc.nih.gov</a:t>
            </a:r>
            <a:endParaRPr lang="en-US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75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373063"/>
            <a:ext cx="9144000" cy="846137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Putting Our Minds Together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8100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spcBef>
                <a:spcPts val="300"/>
              </a:spcBef>
              <a:spcAft>
                <a:spcPts val="300"/>
              </a:spcAft>
              <a:buFont typeface="Arial" charset="0"/>
              <a:buNone/>
            </a:pP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Tribal Collaboration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en-US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year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Tribal Advisory Board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Community-based Participatory Research (CBPR)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Address trauma and ACEs with early intervention among parent-child dyads in Head Start</a:t>
            </a:r>
          </a:p>
          <a:p>
            <a:pPr marL="0" indent="0" eaLnBrk="1" hangingPunct="1">
              <a:spcBef>
                <a:spcPts val="300"/>
              </a:spcBef>
              <a:spcAft>
                <a:spcPts val="300"/>
              </a:spcAft>
              <a:buNone/>
            </a:pPr>
            <a:endParaRPr lang="en-US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buFont typeface="Arial" charset="0"/>
              <a:buNone/>
            </a:pP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Trauma Focused-Cognitive Behavior Therapy (TF-CBT)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dapted, pilot tested, and implemented in LMIC with vulnerable children.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Found to reduce negative emotional outcomes and improve health outcomes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2AF14B-2375-4AED-83C8-E2848B7272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5983069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dirty="0"/>
              <a:t>Murray LK, </a:t>
            </a:r>
            <a:r>
              <a:rPr lang="en-US" sz="1200" dirty="0" err="1"/>
              <a:t>Skavenski</a:t>
            </a:r>
            <a:r>
              <a:rPr lang="en-US" sz="1200" dirty="0"/>
              <a:t> S, </a:t>
            </a:r>
            <a:r>
              <a:rPr lang="en-US" sz="1200" dirty="0" err="1"/>
              <a:t>Michalopoulos</a:t>
            </a:r>
            <a:r>
              <a:rPr lang="en-US" sz="1200" dirty="0"/>
              <a:t> LM, et al. Counselor and client perspectives of Trauma-focused </a:t>
            </a:r>
            <a:r>
              <a:rPr lang="en-US" sz="1200" dirty="0" smtClean="0"/>
              <a:t>Cognitive </a:t>
            </a:r>
            <a:r>
              <a:rPr lang="en-US" sz="1200" dirty="0"/>
              <a:t>Behavioral Therapy for </a:t>
            </a:r>
            <a:endParaRPr lang="en-US" sz="1200" dirty="0" smtClean="0"/>
          </a:p>
          <a:p>
            <a:pPr>
              <a:lnSpc>
                <a:spcPct val="100000"/>
              </a:lnSpc>
            </a:pPr>
            <a:r>
              <a:rPr lang="en-US" sz="1200" dirty="0" smtClean="0"/>
              <a:t>children </a:t>
            </a:r>
            <a:r>
              <a:rPr lang="en-US" sz="1200" dirty="0"/>
              <a:t>in Zambia: a qualitative study. </a:t>
            </a:r>
            <a:r>
              <a:rPr lang="en-US" sz="1200" i="1" dirty="0"/>
              <a:t>Journal of clinical child and adolescent psychology : </a:t>
            </a:r>
            <a:r>
              <a:rPr lang="en-US" sz="1200" i="1" dirty="0" smtClean="0"/>
              <a:t>the </a:t>
            </a:r>
            <a:r>
              <a:rPr lang="en-US" sz="1200" i="1" dirty="0"/>
              <a:t>official journal for the Society of Clinical Child </a:t>
            </a:r>
            <a:endParaRPr lang="en-US" sz="1200" i="1" dirty="0" smtClean="0"/>
          </a:p>
          <a:p>
            <a:pPr>
              <a:lnSpc>
                <a:spcPct val="100000"/>
              </a:lnSpc>
            </a:pPr>
            <a:r>
              <a:rPr lang="en-US" sz="1200" i="1" dirty="0" smtClean="0"/>
              <a:t>and </a:t>
            </a:r>
            <a:r>
              <a:rPr lang="en-US" sz="1200" i="1" dirty="0"/>
              <a:t>Adolescent Psychology, American Psychological Association, Division 53. </a:t>
            </a:r>
            <a:r>
              <a:rPr lang="en-US" sz="1200" b="1" dirty="0"/>
              <a:t>2014;43(6):902-914.</a:t>
            </a:r>
          </a:p>
        </p:txBody>
      </p:sp>
    </p:spTree>
    <p:extLst>
      <p:ext uri="{BB962C8B-B14F-4D97-AF65-F5344CB8AC3E}">
        <p14:creationId xmlns:p14="http://schemas.microsoft.com/office/powerpoint/2010/main" val="141496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and assess effective models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Measure effect of trauma-informed care on health outcomes and costs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Resources to support ongoing efforts, such as technical assistance to tribal communities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Menominee Nation as model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omprehensive trauma informed initiative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Uses “Bridges out of Poverty“ Framework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EE4F8-2C00-4517-80D4-11E5F5C209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73063"/>
            <a:ext cx="9144000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</a:p>
        </p:txBody>
      </p:sp>
    </p:spTree>
    <p:extLst>
      <p:ext uri="{BB962C8B-B14F-4D97-AF65-F5344CB8AC3E}">
        <p14:creationId xmlns:p14="http://schemas.microsoft.com/office/powerpoint/2010/main" val="333727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001000" cy="42211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Developed after roundtable on trauma in Native American communities sponsored by Senator Heidi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Heitkamp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(D-ND)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mall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group of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professionals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Aim to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encourage tribes, Federal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agencies,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and Congress to develop a trauma-informed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vailable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support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effort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create a national initiative to address trauma in Indian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Country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EE4F8-2C00-4517-80D4-11E5F5C209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49263"/>
            <a:ext cx="9144000" cy="1303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Roundtable on Trauma-Informed Initiatives in</a:t>
            </a:r>
          </a:p>
          <a:p>
            <a:r>
              <a:rPr lang="en-US" altLang="en-US" sz="36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Native American Communities</a:t>
            </a:r>
          </a:p>
        </p:txBody>
      </p:sp>
    </p:spTree>
    <p:extLst>
      <p:ext uri="{BB962C8B-B14F-4D97-AF65-F5344CB8AC3E}">
        <p14:creationId xmlns:p14="http://schemas.microsoft.com/office/powerpoint/2010/main" val="197439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685800"/>
          </a:xfrm>
        </p:spPr>
        <p:txBody>
          <a:bodyPr>
            <a:noAutofit/>
          </a:bodyPr>
          <a:lstStyle/>
          <a:p>
            <a:pPr algn="ctr"/>
            <a:r>
              <a:rPr lang="en-US" sz="4200" dirty="0" smtClean="0"/>
              <a:t/>
            </a:r>
            <a:br>
              <a:rPr lang="en-US" sz="4200" dirty="0" smtClean="0"/>
            </a:br>
            <a:r>
              <a:rPr lang="en-US" sz="4200" dirty="0" smtClean="0">
                <a:solidFill>
                  <a:srgbClr val="333399"/>
                </a:solidFill>
                <a:cs typeface="Arial" panose="020B0604020202020204" pitchFamily="34" charset="0"/>
              </a:rPr>
              <a:t>Call </a:t>
            </a:r>
            <a:r>
              <a:rPr lang="en-US" sz="4200" dirty="0">
                <a:solidFill>
                  <a:srgbClr val="333399"/>
                </a:solidFill>
                <a:cs typeface="Arial" panose="020B0604020202020204" pitchFamily="34" charset="0"/>
              </a:rPr>
              <a:t>to </a:t>
            </a:r>
            <a:r>
              <a:rPr lang="en-US" sz="4200" dirty="0" smtClean="0">
                <a:solidFill>
                  <a:srgbClr val="333399"/>
                </a:solidFill>
                <a:cs typeface="Arial" panose="020B0604020202020204" pitchFamily="34" charset="0"/>
              </a:rPr>
              <a:t>Action for Federal Partners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9364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2800" dirty="0"/>
              <a:t>P</a:t>
            </a:r>
            <a:r>
              <a:rPr lang="en-US" sz="2800" dirty="0" smtClean="0"/>
              <a:t>aradigm shift is required to address the trauma-related issues in Indian Country</a:t>
            </a:r>
          </a:p>
          <a:p>
            <a:pPr lvl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prstClr val="black"/>
                </a:solidFill>
              </a:rPr>
              <a:t>Identify best strategies to engage community </a:t>
            </a:r>
            <a:r>
              <a:rPr lang="en-US" sz="2800" kern="1200" dirty="0" smtClean="0">
                <a:solidFill>
                  <a:prstClr val="black"/>
                </a:solidFill>
              </a:rPr>
              <a:t>stakeholders, </a:t>
            </a:r>
            <a:r>
              <a:rPr lang="en-US" sz="2800" dirty="0" smtClean="0"/>
              <a:t>informal </a:t>
            </a:r>
            <a:r>
              <a:rPr lang="en-US" sz="2800" dirty="0"/>
              <a:t>and formal community members, spiritual leaders, etc</a:t>
            </a:r>
            <a:r>
              <a:rPr lang="en-US" sz="2800" dirty="0" smtClean="0"/>
              <a:t>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Develop an Interagency </a:t>
            </a:r>
            <a:r>
              <a:rPr lang="en-US" sz="2800" dirty="0"/>
              <a:t>Taskforce for Indian C</a:t>
            </a:r>
            <a:r>
              <a:rPr lang="en-US" sz="2800" dirty="0" smtClean="0"/>
              <a:t>ountry to </a:t>
            </a:r>
            <a:r>
              <a:rPr lang="en-US" sz="2800" dirty="0"/>
              <a:t>develop a set of guidelines to direct the nation</a:t>
            </a:r>
          </a:p>
          <a:p>
            <a:pPr>
              <a:lnSpc>
                <a:spcPct val="100000"/>
              </a:lnSpc>
              <a:defRPr/>
            </a:pPr>
            <a:r>
              <a:rPr lang="en-US" sz="2800" dirty="0" smtClean="0"/>
              <a:t>Need healthcare workforce that understands long-term implications of trauma and is well-prepared to provide effective trauma-care 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705600" y="6381750"/>
            <a:ext cx="2133600" cy="476250"/>
          </a:xfrm>
        </p:spPr>
        <p:txBody>
          <a:bodyPr/>
          <a:lstStyle/>
          <a:p>
            <a:pPr algn="r"/>
            <a:fld id="{9B305B40-B50A-436D-8E64-352FB2B32365}" type="slidenum">
              <a:rPr lang="en-US" sz="1200" smtClean="0">
                <a:solidFill>
                  <a:schemeClr val="bg2"/>
                </a:solidFill>
                <a:latin typeface="Calibri" panose="020F0502020204030204" pitchFamily="34" charset="0"/>
              </a:rPr>
              <a:pPr algn="r"/>
              <a:t>13</a:t>
            </a:fld>
            <a:endParaRPr lang="en-US" sz="12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07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U.S</a:t>
            </a:r>
            <a:r>
              <a:rPr lang="en-US" sz="1800" dirty="0"/>
              <a:t>. Census Bureau. Small Area Income and Poverty Estimates. 2010; </a:t>
            </a:r>
            <a:r>
              <a:rPr lang="en-US" sz="1800" dirty="0">
                <a:hlinkClick r:id="rId3"/>
              </a:rPr>
              <a:t>http://www.census.gov/did/www/saipe/methods/statecounty/2010county.html</a:t>
            </a:r>
            <a:r>
              <a:rPr lang="en-US" sz="1800" dirty="0"/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University </a:t>
            </a:r>
            <a:r>
              <a:rPr lang="en-US" sz="1800" dirty="0"/>
              <a:t>of Wisconsin Population Health Institute. County Health Rankings &amp; Roadmaps: A Healthier Nation, County by County. 2010; </a:t>
            </a:r>
            <a:r>
              <a:rPr lang="en-US" sz="1800" dirty="0">
                <a:hlinkClick r:id="rId4"/>
              </a:rPr>
              <a:t>www.countyhealthrankings.org</a:t>
            </a:r>
            <a:r>
              <a:rPr lang="en-US" sz="1800" dirty="0" smtClean="0"/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Brockie TN, Dana-Sacco G, Wallen GR, Wilcox HC, Campbell JC. The Relationship of Adverse Childhood Experiences to PTSD, Depression, Poly-Drug Use and Suicide Attempt in Reservation-Based Native American Adolescents and Young Adults. </a:t>
            </a:r>
            <a:r>
              <a:rPr lang="en-US" sz="1800" i="1" dirty="0"/>
              <a:t>American journal of community psychology. </a:t>
            </a:r>
            <a:r>
              <a:rPr lang="en-US" sz="1800" dirty="0"/>
              <a:t>Jun 2015;55(3-4):411-421</a:t>
            </a:r>
            <a:r>
              <a:rPr lang="en-US" sz="1800" dirty="0" smtClean="0"/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Murray LK, </a:t>
            </a:r>
            <a:r>
              <a:rPr lang="en-US" sz="1800" dirty="0" err="1"/>
              <a:t>Skavenski</a:t>
            </a:r>
            <a:r>
              <a:rPr lang="en-US" sz="1800" dirty="0"/>
              <a:t> S, </a:t>
            </a:r>
            <a:r>
              <a:rPr lang="en-US" sz="1800" dirty="0" err="1"/>
              <a:t>Michalopoulos</a:t>
            </a:r>
            <a:r>
              <a:rPr lang="en-US" sz="1800" dirty="0"/>
              <a:t> LM, et al. Counselor and client perspectives of Trauma-focused Cognitive Behavioral Therapy for children in Zambia: a qualitative study. </a:t>
            </a:r>
            <a:r>
              <a:rPr lang="en-US" sz="1800" i="1" dirty="0"/>
              <a:t>Journal of clinical child and adolescent psychology : the official journal for the Society of Clinical Child and Adolescent Psychology, American Psychological Association, Division 53. </a:t>
            </a:r>
            <a:r>
              <a:rPr lang="en-US" sz="1800" dirty="0"/>
              <a:t>2014;43(6):902-914.</a:t>
            </a:r>
            <a:endParaRPr lang="en-US" sz="180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81800" y="6343650"/>
            <a:ext cx="2133600" cy="476250"/>
          </a:xfrm>
        </p:spPr>
        <p:txBody>
          <a:bodyPr/>
          <a:lstStyle/>
          <a:p>
            <a:pPr algn="r"/>
            <a:fld id="{9B305B40-B50A-436D-8E64-352FB2B32365}" type="slidenum">
              <a:rPr lang="en-US" sz="1200" smtClean="0">
                <a:solidFill>
                  <a:schemeClr val="bg2"/>
                </a:solidFill>
                <a:latin typeface="Calibri" panose="020F0502020204030204" pitchFamily="34" charset="0"/>
              </a:rPr>
              <a:pPr algn="r"/>
              <a:t>14</a:t>
            </a:fld>
            <a:endParaRPr lang="en-US" sz="12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19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4" descr="native american chief Sitting Bull" title="picture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3738" y="273050"/>
            <a:ext cx="3254375" cy="5853113"/>
          </a:xfrm>
        </p:spPr>
      </p:pic>
      <p:sp>
        <p:nvSpPr>
          <p:cNvPr id="17411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8" y="871537"/>
            <a:ext cx="3008312" cy="4691063"/>
          </a:xfrm>
        </p:spPr>
        <p:txBody>
          <a:bodyPr/>
          <a:lstStyle/>
          <a:p>
            <a:pPr algn="ctr"/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Let us put our minds together and see what life we can make for our children.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FDF6C-D071-4994-8174-77AC835F69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72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81200"/>
            <a:ext cx="7772400" cy="60960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3366CC"/>
                </a:solidFill>
              </a:rPr>
              <a:t>GinnyHayats</a:t>
            </a:r>
            <a:endParaRPr lang="en-US" b="1" dirty="0">
              <a:solidFill>
                <a:srgbClr val="3366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722313" y="3540870"/>
            <a:ext cx="7772400" cy="156453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Teresa N. Brockie, RN, PhD</a:t>
            </a:r>
          </a:p>
          <a:p>
            <a:pPr marL="0" indent="0" algn="ctr">
              <a:buNone/>
            </a:pPr>
            <a:r>
              <a:rPr lang="en-US" dirty="0" smtClean="0"/>
              <a:t>Research Nurse Specialist</a:t>
            </a:r>
          </a:p>
          <a:p>
            <a:pPr marL="0" indent="0" algn="ctr">
              <a:buNone/>
            </a:pPr>
            <a:r>
              <a:rPr lang="en-US" dirty="0" smtClean="0"/>
              <a:t>National Institutes of Health Clinical Center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brockiet@cc.nih.gov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05600" y="6352847"/>
            <a:ext cx="2133600" cy="476250"/>
          </a:xfrm>
        </p:spPr>
        <p:txBody>
          <a:bodyPr/>
          <a:lstStyle/>
          <a:p>
            <a:pPr algn="r">
              <a:defRPr/>
            </a:pPr>
            <a:fld id="{4B9C5284-0345-4C5A-99D5-8B641EA77FD5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algn="r">
                <a:defRPr/>
              </a:pPr>
              <a:t>16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79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501070"/>
            <a:ext cx="9144000" cy="423193"/>
          </a:xfrm>
        </p:spPr>
        <p:txBody>
          <a:bodyPr anchor="ctr"/>
          <a:lstStyle/>
          <a:p>
            <a:pPr algn="ctr" eaLnBrk="1" hangingPunct="1"/>
            <a:r>
              <a:rPr lang="en-US" altLang="en-US" sz="3600" dirty="0" smtClean="0">
                <a:solidFill>
                  <a:srgbClr val="333399"/>
                </a:solidFill>
              </a:rPr>
              <a:t>An Indigenous Researcher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4876800" cy="4437112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2600" dirty="0" smtClean="0"/>
              <a:t>White Clay Nation</a:t>
            </a:r>
          </a:p>
          <a:p>
            <a:pPr eaLnBrk="1" hangingPunct="1"/>
            <a:r>
              <a:rPr lang="en-US" altLang="en-US" sz="2600" dirty="0" smtClean="0"/>
              <a:t>Fort Belknap Indian Reservation</a:t>
            </a:r>
          </a:p>
          <a:p>
            <a:pPr eaLnBrk="1" hangingPunct="1"/>
            <a:r>
              <a:rPr lang="en-US" altLang="en-US" sz="2600" dirty="0" smtClean="0"/>
              <a:t>BSN-Public Health Nurse</a:t>
            </a:r>
          </a:p>
          <a:p>
            <a:pPr lvl="1" eaLnBrk="1" hangingPunct="1"/>
            <a:r>
              <a:rPr lang="en-US" altLang="en-US" sz="2600" dirty="0" smtClean="0">
                <a:solidFill>
                  <a:srgbClr val="333399"/>
                </a:solidFill>
              </a:rPr>
              <a:t> </a:t>
            </a:r>
            <a:r>
              <a:rPr lang="en-US" altLang="en-US" sz="2600" dirty="0" smtClean="0">
                <a:solidFill>
                  <a:schemeClr val="accent2"/>
                </a:solidFill>
              </a:rPr>
              <a:t>University of North Dakota</a:t>
            </a:r>
          </a:p>
          <a:p>
            <a:pPr eaLnBrk="1" hangingPunct="1"/>
            <a:r>
              <a:rPr lang="en-US" altLang="en-US" sz="2600" dirty="0" smtClean="0"/>
              <a:t>MSN Community Health</a:t>
            </a:r>
          </a:p>
          <a:p>
            <a:pPr lvl="1" eaLnBrk="1" hangingPunct="1"/>
            <a:r>
              <a:rPr lang="en-US" altLang="en-US" sz="2600" dirty="0" smtClean="0">
                <a:solidFill>
                  <a:schemeClr val="accent2"/>
                </a:solidFill>
              </a:rPr>
              <a:t>Johns Hopkins University</a:t>
            </a:r>
          </a:p>
          <a:p>
            <a:pPr eaLnBrk="1" hangingPunct="1"/>
            <a:r>
              <a:rPr lang="en-US" altLang="en-US" sz="2600" dirty="0" smtClean="0"/>
              <a:t>PhD Nursing</a:t>
            </a:r>
          </a:p>
          <a:p>
            <a:pPr lvl="1" eaLnBrk="1" hangingPunct="1"/>
            <a:r>
              <a:rPr lang="en-US" altLang="en-US" sz="2600" dirty="0" smtClean="0">
                <a:solidFill>
                  <a:schemeClr val="accent2"/>
                </a:solidFill>
              </a:rPr>
              <a:t>Johns Hopkins University</a:t>
            </a:r>
          </a:p>
          <a:p>
            <a:pPr eaLnBrk="1" hangingPunct="1"/>
            <a:r>
              <a:rPr lang="en-US" altLang="en-US" sz="2600" dirty="0" smtClean="0"/>
              <a:t>3</a:t>
            </a:r>
            <a:r>
              <a:rPr lang="en-US" altLang="en-US" sz="2600" baseline="30000" dirty="0" smtClean="0"/>
              <a:t>rd</a:t>
            </a:r>
            <a:r>
              <a:rPr lang="en-US" altLang="en-US" sz="2600" dirty="0" smtClean="0"/>
              <a:t> my tribe to achieve PhD</a:t>
            </a:r>
          </a:p>
          <a:p>
            <a:pPr eaLnBrk="1" hangingPunct="1"/>
            <a:r>
              <a:rPr lang="en-US" altLang="en-US" sz="2600" dirty="0" smtClean="0"/>
              <a:t>~25 Native American </a:t>
            </a:r>
          </a:p>
          <a:p>
            <a:pPr marL="0" indent="0" eaLnBrk="1" hangingPunct="1"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   </a:t>
            </a:r>
            <a:r>
              <a:rPr lang="en-US" altLang="en-US" sz="2600" dirty="0" smtClean="0"/>
              <a:t>Nurses with PhD</a:t>
            </a:r>
          </a:p>
        </p:txBody>
      </p:sp>
      <p:pic>
        <p:nvPicPr>
          <p:cNvPr id="7172" name="Picture 12" descr="Native american woman on horse" titl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481" y="4495800"/>
            <a:ext cx="2636838" cy="197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Fort Belknap Seal" title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150" y="1173480"/>
            <a:ext cx="11695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 descr="meadowlark" titl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41589"/>
            <a:ext cx="2667000" cy="177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58000" y="6381750"/>
            <a:ext cx="2133600" cy="476250"/>
          </a:xfrm>
        </p:spPr>
        <p:txBody>
          <a:bodyPr/>
          <a:lstStyle/>
          <a:p>
            <a:pPr algn="r"/>
            <a:fld id="{9B305B40-B50A-436D-8E64-352FB2B32365}" type="slidenum">
              <a:rPr lang="en-US" sz="1200" smtClean="0">
                <a:solidFill>
                  <a:schemeClr val="bg2"/>
                </a:solidFill>
                <a:latin typeface="Calibri" panose="020F0502020204030204" pitchFamily="34" charset="0"/>
              </a:rPr>
              <a:pPr algn="r"/>
              <a:t>2</a:t>
            </a:fld>
            <a:endParaRPr lang="en-US" sz="12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79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14600"/>
            <a:ext cx="9144000" cy="43415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333399"/>
                </a:solidFill>
              </a:rPr>
              <a:t>Current work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629400" y="6381750"/>
            <a:ext cx="2133600" cy="476250"/>
          </a:xfrm>
        </p:spPr>
        <p:txBody>
          <a:bodyPr/>
          <a:lstStyle/>
          <a:p>
            <a:pPr algn="r"/>
            <a:fld id="{9B305B40-B50A-436D-8E64-352FB2B32365}" type="slidenum">
              <a:rPr lang="en-US" sz="1200" smtClean="0">
                <a:solidFill>
                  <a:schemeClr val="bg2"/>
                </a:solidFill>
                <a:latin typeface="Calibri" panose="020F0502020204030204" pitchFamily="34" charset="0"/>
              </a:rPr>
              <a:pPr algn="r"/>
              <a:t>3</a:t>
            </a:fld>
            <a:endParaRPr lang="en-US" sz="12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83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266700" y="1981200"/>
            <a:ext cx="8610600" cy="28956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</a:t>
            </a:r>
            <a:r>
              <a:rPr lang="en-US" sz="2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eservation within </a:t>
            </a:r>
            <a:r>
              <a:rPr lang="en-US" sz="2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county listed among </a:t>
            </a:r>
            <a:r>
              <a:rPr lang="en-US" sz="2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100 </a:t>
            </a:r>
            <a:r>
              <a:rPr lang="en-US" sz="2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poorest and 10 least healthy in the </a:t>
            </a:r>
            <a:r>
              <a:rPr lang="en-US" sz="2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US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 2010, after 6 suicides and 20 attempts in 5 months, tribal </a:t>
            </a:r>
            <a:r>
              <a:rPr lang="en-US" sz="2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leadership </a:t>
            </a:r>
            <a:r>
              <a:rPr lang="en-US" sz="2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declared </a:t>
            </a:r>
            <a:r>
              <a:rPr lang="en-US" sz="2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state </a:t>
            </a:r>
            <a:r>
              <a:rPr lang="en-US" sz="2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of emergency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 2011, collected data from youth ages 15-24 years of age (N=288) from two tribes on one reservation in the northern plains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581E9-65E6-478C-B674-D71CCB02D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76200"/>
            <a:ext cx="9144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 and Contemporary Factors Influencing the Lives of Reservation-based Native American Youth: Non-Lethal Suicidal Behavior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5257800"/>
            <a:ext cx="9144000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ts val="300"/>
              </a:spcBef>
              <a:spcAft>
                <a:spcPts val="300"/>
              </a:spcAft>
            </a:pPr>
            <a:r>
              <a:rPr lang="en-US" sz="1200" kern="0" dirty="0">
                <a:solidFill>
                  <a:srgbClr val="000000"/>
                </a:solidFill>
                <a:latin typeface="+mj-lt"/>
              </a:rPr>
              <a:t>U.S. Census Bureau. Small Area Income and Poverty Estimates. 2010; </a:t>
            </a:r>
            <a:r>
              <a:rPr lang="en-US" sz="1200" kern="0" dirty="0">
                <a:solidFill>
                  <a:srgbClr val="000000"/>
                </a:solidFill>
                <a:latin typeface="+mj-lt"/>
                <a:hlinkClick r:id="rId3"/>
              </a:rPr>
              <a:t>http://www.census.gov/did/www/saipe/methods/statecounty/2010county.html</a:t>
            </a:r>
            <a:r>
              <a:rPr lang="en-US" sz="1200" kern="0" dirty="0">
                <a:solidFill>
                  <a:srgbClr val="000000"/>
                </a:solidFill>
                <a:latin typeface="+mj-lt"/>
              </a:rPr>
              <a:t>.</a:t>
            </a:r>
          </a:p>
          <a:p>
            <a:pPr lvl="0" fontAlgn="base">
              <a:spcBef>
                <a:spcPts val="300"/>
              </a:spcBef>
              <a:spcAft>
                <a:spcPts val="300"/>
              </a:spcAft>
            </a:pPr>
            <a:r>
              <a:rPr lang="en-US" sz="1200" kern="0" dirty="0">
                <a:solidFill>
                  <a:srgbClr val="000000"/>
                </a:solidFill>
                <a:latin typeface="+mj-lt"/>
              </a:rPr>
              <a:t>University of Wisconsin Population Health Institute. County Health Rankings &amp; Roadmaps: A Healthier Nation, County by County. 2010; </a:t>
            </a:r>
            <a:r>
              <a:rPr lang="en-US" sz="1200" kern="0" dirty="0">
                <a:solidFill>
                  <a:srgbClr val="000000"/>
                </a:solidFill>
                <a:latin typeface="+mj-lt"/>
                <a:hlinkClick r:id="rId4"/>
              </a:rPr>
              <a:t>www.countyhealthrankings.org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.</a:t>
            </a:r>
          </a:p>
          <a:p>
            <a:pPr marL="0" lvl="1"/>
            <a:r>
              <a:rPr lang="en-US" sz="1200" dirty="0">
                <a:solidFill>
                  <a:prstClr val="black"/>
                </a:solidFill>
                <a:latin typeface="+mj-lt"/>
              </a:rPr>
              <a:t>Brockie TN, Dana-Sacco G, Wallen GR, Wilcox HC, Campbell JC.  The Relationship of Adverse Childhood Experiences to </a:t>
            </a:r>
          </a:p>
          <a:p>
            <a:pPr marL="0" lvl="1"/>
            <a:r>
              <a:rPr lang="en-US" sz="1200" dirty="0">
                <a:solidFill>
                  <a:prstClr val="black"/>
                </a:solidFill>
                <a:latin typeface="+mj-lt"/>
              </a:rPr>
              <a:t>PTSD, Depression, Poly-Drug Use and Suicide Attempt in Reservation-Based  Native American Adolescents and Young Adults.  </a:t>
            </a:r>
          </a:p>
          <a:p>
            <a:pPr marL="0" lvl="1"/>
            <a:r>
              <a:rPr lang="en-US" sz="1200" dirty="0">
                <a:solidFill>
                  <a:prstClr val="black"/>
                </a:solidFill>
                <a:latin typeface="+mj-lt"/>
              </a:rPr>
              <a:t>American Journal of Community Psychology.  Apr 2015; 55(3-4</a:t>
            </a:r>
            <a:r>
              <a:rPr lang="en-US" sz="1200" dirty="0" smtClean="0">
                <a:solidFill>
                  <a:prstClr val="black"/>
                </a:solidFill>
                <a:latin typeface="+mj-lt"/>
              </a:rPr>
              <a:t>).</a:t>
            </a:r>
            <a:endParaRPr lang="en-US" sz="1200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288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763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Findings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838200" y="1371601"/>
            <a:ext cx="7772400" cy="4571999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Historical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Trauma (22%)</a:t>
            </a:r>
          </a:p>
          <a:p>
            <a:pPr marL="0" indent="0" eaLnBrk="1" hangingPunct="1">
              <a:buNone/>
              <a:defRPr/>
            </a:pP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Aft>
                <a:spcPts val="1200"/>
              </a:spcAft>
              <a:defRPr/>
            </a:pPr>
            <a:r>
              <a:rPr lang="en-US" sz="2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More perceived great</a:t>
            </a:r>
            <a:r>
              <a:rPr lang="en-US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/grandparents boarding school </a:t>
            </a:r>
            <a:r>
              <a:rPr lang="en-US" sz="2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experience </a:t>
            </a:r>
            <a:r>
              <a:rPr lang="en-US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as positive </a:t>
            </a:r>
            <a:r>
              <a:rPr lang="en-US" sz="2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than negative</a:t>
            </a:r>
          </a:p>
          <a:p>
            <a:pPr eaLnBrk="1" hangingPunct="1">
              <a:lnSpc>
                <a:spcPct val="110000"/>
              </a:lnSpc>
              <a:spcAft>
                <a:spcPts val="1200"/>
              </a:spcAft>
              <a:defRPr/>
            </a:pPr>
            <a:r>
              <a:rPr lang="en-US" sz="2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Historical Trauma (HT) operationalized as family history of negative boarding school experience</a:t>
            </a:r>
          </a:p>
          <a:p>
            <a:pPr eaLnBrk="1" hangingPunct="1">
              <a:lnSpc>
                <a:spcPct val="110000"/>
              </a:lnSpc>
              <a:spcAft>
                <a:spcPts val="1200"/>
              </a:spcAft>
              <a:defRPr/>
            </a:pPr>
            <a:r>
              <a:rPr lang="en-US" sz="2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evidence that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HT potentiates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more severe response to current traumatic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9C63F-37A8-4D37-8AE3-E5BFE30D02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6076950"/>
            <a:ext cx="8820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200" dirty="0" smtClean="0">
                <a:solidFill>
                  <a:prstClr val="black"/>
                </a:solidFill>
                <a:latin typeface="+mj-lt"/>
              </a:rPr>
              <a:t>Brockie </a:t>
            </a:r>
            <a:r>
              <a:rPr lang="en-US" sz="1200" dirty="0">
                <a:solidFill>
                  <a:prstClr val="black"/>
                </a:solidFill>
                <a:latin typeface="+mj-lt"/>
              </a:rPr>
              <a:t>TN, Dana-Sacco G, Wallen GR, Wilcox HC, Campbell JC. </a:t>
            </a:r>
            <a:r>
              <a:rPr lang="en-US" sz="12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+mj-lt"/>
              </a:rPr>
              <a:t>The Relationship of Adverse Childhood Experiences to </a:t>
            </a:r>
            <a:endParaRPr lang="en-US" sz="1200" dirty="0" smtClean="0">
              <a:solidFill>
                <a:prstClr val="black"/>
              </a:solidFill>
              <a:latin typeface="+mj-lt"/>
            </a:endParaRPr>
          </a:p>
          <a:p>
            <a:pPr marL="0" lvl="1"/>
            <a:r>
              <a:rPr lang="en-US" sz="1200" dirty="0" smtClean="0">
                <a:solidFill>
                  <a:prstClr val="black"/>
                </a:solidFill>
                <a:latin typeface="+mj-lt"/>
              </a:rPr>
              <a:t>PTSD, Depression, Poly-Drug Use and Suicide Attempt in Reservation-Based  Native American Adolescents and Young Adults.  </a:t>
            </a:r>
          </a:p>
          <a:p>
            <a:pPr marL="0" lvl="1"/>
            <a:r>
              <a:rPr lang="en-US" sz="1200" dirty="0" smtClean="0">
                <a:solidFill>
                  <a:prstClr val="black"/>
                </a:solidFill>
                <a:latin typeface="+mj-lt"/>
              </a:rPr>
              <a:t>American </a:t>
            </a:r>
            <a:r>
              <a:rPr lang="en-US" sz="1200" dirty="0">
                <a:solidFill>
                  <a:prstClr val="black"/>
                </a:solidFill>
                <a:latin typeface="+mj-lt"/>
              </a:rPr>
              <a:t>Journal of Community Psychology.  Apr 2015; 55(3-4).</a:t>
            </a:r>
          </a:p>
        </p:txBody>
      </p:sp>
    </p:spTree>
    <p:extLst>
      <p:ext uri="{BB962C8B-B14F-4D97-AF65-F5344CB8AC3E}">
        <p14:creationId xmlns:p14="http://schemas.microsoft.com/office/powerpoint/2010/main" val="153921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772400" cy="449580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  <a:defRPr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Suicide Ideation (45%)</a:t>
            </a:r>
          </a:p>
          <a:p>
            <a:pPr eaLnBrk="1" hangingPunct="1">
              <a:defRPr/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Increased risk for:</a:t>
            </a:r>
          </a:p>
          <a:p>
            <a:pPr lvl="1" eaLnBrk="1" hangingPunct="1">
              <a:defRPr/>
            </a:pP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Youth ages 15-19 years (AOR=4.8) compared to ages </a:t>
            </a:r>
            <a:r>
              <a:rPr lang="en-US" sz="23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19-24</a:t>
            </a:r>
            <a:endParaRPr lang="en-US" sz="23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Poly-drug users (AOR=3.6)</a:t>
            </a:r>
          </a:p>
          <a:p>
            <a:pPr marL="0" lvl="0" indent="0" eaLnBrk="1" hangingPunct="1">
              <a:buNone/>
              <a:defRPr/>
            </a:pPr>
            <a:endParaRPr lang="en-US" altLang="en-US" sz="1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1" hangingPunct="1">
              <a:buNone/>
              <a:defRPr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Suicide 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Attempts (35%)</a:t>
            </a:r>
          </a:p>
          <a:p>
            <a:pPr eaLnBrk="1" hangingPunct="1">
              <a:defRPr/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</a:t>
            </a:r>
            <a:r>
              <a:rPr lang="en-US" sz="26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ncreased 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risk for:</a:t>
            </a:r>
          </a:p>
          <a:p>
            <a:pPr lvl="1" eaLnBrk="1" hangingPunct="1">
              <a:defRPr/>
            </a:pPr>
            <a:r>
              <a:rPr lang="en-US" sz="23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HT (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AOR=4.3</a:t>
            </a:r>
            <a:r>
              <a:rPr lang="en-US" sz="23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</a:t>
            </a:r>
            <a:endParaRPr lang="en-US" sz="23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n-US" sz="23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Poly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-drug users (AOR=2.3</a:t>
            </a:r>
            <a:r>
              <a:rPr lang="en-US" sz="23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</a:t>
            </a:r>
            <a:endParaRPr lang="en-US" sz="23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n-US" sz="23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PTSD symptoms 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(AOR=2.6</a:t>
            </a:r>
            <a:r>
              <a:rPr lang="en-US" sz="23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</a:t>
            </a:r>
            <a:endParaRPr lang="en-US" sz="23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n-US" sz="23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Depression 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symptoms (AOR=3.6</a:t>
            </a:r>
            <a:r>
              <a:rPr lang="en-US" sz="23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266700"/>
            <a:ext cx="9144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Findings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2AF14B-2375-4AED-83C8-E2848B7272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076950"/>
            <a:ext cx="8820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200" dirty="0" smtClean="0">
                <a:solidFill>
                  <a:prstClr val="black"/>
                </a:solidFill>
                <a:latin typeface="+mj-lt"/>
              </a:rPr>
              <a:t>Brockie </a:t>
            </a:r>
            <a:r>
              <a:rPr lang="en-US" sz="1200" dirty="0">
                <a:solidFill>
                  <a:prstClr val="black"/>
                </a:solidFill>
                <a:latin typeface="+mj-lt"/>
              </a:rPr>
              <a:t>TN, Dana-Sacco G, Wallen GR, Wilcox HC, Campbell JC. </a:t>
            </a:r>
            <a:r>
              <a:rPr lang="en-US" sz="12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+mj-lt"/>
              </a:rPr>
              <a:t>The Relationship of Adverse Childhood Experiences to </a:t>
            </a:r>
            <a:endParaRPr lang="en-US" sz="1200" dirty="0" smtClean="0">
              <a:solidFill>
                <a:prstClr val="black"/>
              </a:solidFill>
              <a:latin typeface="+mj-lt"/>
            </a:endParaRPr>
          </a:p>
          <a:p>
            <a:pPr marL="0" lvl="1"/>
            <a:r>
              <a:rPr lang="en-US" sz="1200" dirty="0" smtClean="0">
                <a:solidFill>
                  <a:prstClr val="black"/>
                </a:solidFill>
                <a:latin typeface="+mj-lt"/>
              </a:rPr>
              <a:t>PTSD, Depression, Poly-Drug Use and Suicide Attempt in Reservation-Based  Native American Adolescents and Young Adults.  </a:t>
            </a:r>
          </a:p>
          <a:p>
            <a:pPr marL="0" lvl="1"/>
            <a:r>
              <a:rPr lang="en-US" sz="1200" dirty="0" smtClean="0">
                <a:solidFill>
                  <a:prstClr val="black"/>
                </a:solidFill>
                <a:latin typeface="+mj-lt"/>
              </a:rPr>
              <a:t>American </a:t>
            </a:r>
            <a:r>
              <a:rPr lang="en-US" sz="1200" dirty="0">
                <a:solidFill>
                  <a:prstClr val="black"/>
                </a:solidFill>
                <a:latin typeface="+mj-lt"/>
              </a:rPr>
              <a:t>Journal of Community Psychology.  Apr 2015; 55(3-4).</a:t>
            </a:r>
          </a:p>
        </p:txBody>
      </p:sp>
    </p:spTree>
    <p:extLst>
      <p:ext uri="{BB962C8B-B14F-4D97-AF65-F5344CB8AC3E}">
        <p14:creationId xmlns:p14="http://schemas.microsoft.com/office/powerpoint/2010/main" val="216780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467600" cy="4953000"/>
          </a:xfrm>
        </p:spPr>
        <p:txBody>
          <a:bodyPr>
            <a:normAutofit/>
          </a:bodyPr>
          <a:lstStyle/>
          <a:p>
            <a:pPr marL="0" lvl="0" indent="0" eaLnBrk="1" hangingPunct="1">
              <a:spcAft>
                <a:spcPts val="600"/>
              </a:spcAft>
              <a:buNone/>
              <a:defRPr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Childhood Experiences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(96%)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spcBef>
                <a:spcPct val="0"/>
              </a:spcBef>
              <a:defRPr/>
            </a:pPr>
            <a:r>
              <a:rPr lang="en-US" alt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ACEs:  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emotional, physical, and </a:t>
            </a:r>
            <a:r>
              <a:rPr lang="en-US" alt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 </a:t>
            </a:r>
            <a:r>
              <a:rPr lang="en-US" alt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abuse</a:t>
            </a:r>
            <a:endParaRPr lang="en-US" altLang="en-US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and emotional neglect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witness </a:t>
            </a:r>
            <a:r>
              <a:rPr lang="en-US" alt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violence directed at </a:t>
            </a:r>
            <a:r>
              <a:rPr lang="en-US" alt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mother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 </a:t>
            </a:r>
            <a:r>
              <a:rPr lang="en-US" alt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associated </a:t>
            </a:r>
            <a:r>
              <a:rPr lang="en-US" alt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symptoms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perceived discrimination</a:t>
            </a: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altLang="en-US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spcBef>
                <a:spcPct val="0"/>
              </a:spcBef>
              <a:defRPr/>
            </a:pPr>
            <a:r>
              <a:rPr lang="en-US" alt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ACE increased </a:t>
            </a:r>
            <a:r>
              <a:rPr lang="en-US" alt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odds of: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suicide </a:t>
            </a:r>
            <a:r>
              <a:rPr lang="en-US" alt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attempts (36%</a:t>
            </a:r>
            <a:r>
              <a:rPr lang="en-US" alt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</a:t>
            </a:r>
            <a:r>
              <a:rPr lang="en-US" alt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-drug use (73%</a:t>
            </a:r>
            <a:r>
              <a:rPr lang="en-US" alt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PTSD </a:t>
            </a:r>
            <a:r>
              <a:rPr lang="en-US" alt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symptoms (60%</a:t>
            </a:r>
            <a:r>
              <a:rPr lang="en-US" alt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depression symptoms </a:t>
            </a:r>
            <a:r>
              <a:rPr lang="en-US" alt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(30</a:t>
            </a:r>
            <a:r>
              <a:rPr lang="en-US" alt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en-US" alt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304800"/>
            <a:ext cx="9144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Findings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2AF14B-2375-4AED-83C8-E2848B7272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076950"/>
            <a:ext cx="8820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200" dirty="0" smtClean="0">
                <a:solidFill>
                  <a:prstClr val="black"/>
                </a:solidFill>
                <a:latin typeface="+mj-lt"/>
              </a:rPr>
              <a:t>Brockie </a:t>
            </a:r>
            <a:r>
              <a:rPr lang="en-US" sz="1200" dirty="0">
                <a:solidFill>
                  <a:prstClr val="black"/>
                </a:solidFill>
                <a:latin typeface="+mj-lt"/>
              </a:rPr>
              <a:t>TN, Dana-Sacco G, Wallen GR, Wilcox HC, Campbell JC. </a:t>
            </a:r>
            <a:r>
              <a:rPr lang="en-US" sz="12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+mj-lt"/>
              </a:rPr>
              <a:t>The Relationship of Adverse Childhood Experiences to </a:t>
            </a:r>
            <a:endParaRPr lang="en-US" sz="1200" dirty="0" smtClean="0">
              <a:solidFill>
                <a:prstClr val="black"/>
              </a:solidFill>
              <a:latin typeface="+mj-lt"/>
            </a:endParaRPr>
          </a:p>
          <a:p>
            <a:pPr marL="0" lvl="1"/>
            <a:r>
              <a:rPr lang="en-US" sz="1200" dirty="0" smtClean="0">
                <a:solidFill>
                  <a:prstClr val="black"/>
                </a:solidFill>
                <a:latin typeface="+mj-lt"/>
              </a:rPr>
              <a:t>PTSD, Depression, Poly-Drug Use and Suicide Attempt in Reservation-Based  Native American Adolescents and Young Adults.  </a:t>
            </a:r>
          </a:p>
          <a:p>
            <a:pPr marL="0" lvl="1"/>
            <a:r>
              <a:rPr lang="en-US" sz="1200" dirty="0" smtClean="0">
                <a:solidFill>
                  <a:prstClr val="black"/>
                </a:solidFill>
                <a:latin typeface="+mj-lt"/>
              </a:rPr>
              <a:t>American </a:t>
            </a:r>
            <a:r>
              <a:rPr lang="en-US" sz="1200" dirty="0">
                <a:solidFill>
                  <a:prstClr val="black"/>
                </a:solidFill>
                <a:latin typeface="+mj-lt"/>
              </a:rPr>
              <a:t>Journal of Community Psychology.  Apr 2015; 55(3-4).</a:t>
            </a:r>
          </a:p>
        </p:txBody>
      </p:sp>
    </p:spTree>
    <p:extLst>
      <p:ext uri="{BB962C8B-B14F-4D97-AF65-F5344CB8AC3E}">
        <p14:creationId xmlns:p14="http://schemas.microsoft.com/office/powerpoint/2010/main" val="369302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TRIBAL DATA DISSEMINATION</a:t>
            </a:r>
            <a:endParaRPr lang="en-US" b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2AF14B-2375-4AED-83C8-E2848B7272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50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Community-based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Symposium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865318" y="1682185"/>
            <a:ext cx="4050082" cy="3139128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Day 1:   Knowledge – Health Impacts of Trauma and Prevention Approaches</a:t>
            </a:r>
          </a:p>
          <a:p>
            <a:pPr marL="68580" indent="0">
              <a:buNone/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Day 2:  Context – Tribal History and Treatment Approaches</a:t>
            </a:r>
          </a:p>
          <a:p>
            <a:pPr marL="68580" indent="0">
              <a:buNone/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Day 3:  Application – Development of a Trauma-Informed Community Strategy</a:t>
            </a:r>
            <a:endParaRPr lang="en-US" dirty="0"/>
          </a:p>
        </p:txBody>
      </p:sp>
      <p:pic>
        <p:nvPicPr>
          <p:cNvPr id="9" name="Picture 8" descr="Save the date flyer" title="pictur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54" y="1194734"/>
            <a:ext cx="7329892" cy="54974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63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8 -0.10659 L -0.22124 -0.1065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theme/theme1.xml><?xml version="1.0" encoding="utf-8"?>
<a:theme xmlns:a="http://schemas.openxmlformats.org/drawingml/2006/main" name="NIH CC Theme 3-2-13 Footer-Logos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Urban Pop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35ACED"/>
      </a:hlink>
      <a:folHlink>
        <a:srgbClr val="800080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12244</TotalTime>
  <Words>1214</Words>
  <Application>Microsoft Office PowerPoint</Application>
  <PresentationFormat>On-screen Show (4:3)</PresentationFormat>
  <Paragraphs>157</Paragraphs>
  <Slides>16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NIH CC Theme 3-2-13 Footer-Logos</vt:lpstr>
      <vt:lpstr>3_Office Theme</vt:lpstr>
      <vt:lpstr>Office Theme</vt:lpstr>
      <vt:lpstr>1_Office Theme</vt:lpstr>
      <vt:lpstr>2_Office Theme</vt:lpstr>
      <vt:lpstr>4_Office Theme</vt:lpstr>
      <vt:lpstr>5_Office Theme</vt:lpstr>
      <vt:lpstr>Urban Pop</vt:lpstr>
      <vt:lpstr>Building a Trauma-Informed Tribal Nation</vt:lpstr>
      <vt:lpstr>An Indigenous Researcher</vt:lpstr>
      <vt:lpstr>Current work</vt:lpstr>
      <vt:lpstr>PowerPoint Presentation</vt:lpstr>
      <vt:lpstr>Important Findings</vt:lpstr>
      <vt:lpstr>PowerPoint Presentation</vt:lpstr>
      <vt:lpstr>PowerPoint Presentation</vt:lpstr>
      <vt:lpstr>TRIBAL DATA DISSEMINATION</vt:lpstr>
      <vt:lpstr>Community-based Symposium</vt:lpstr>
      <vt:lpstr>Putting Our Minds Together</vt:lpstr>
      <vt:lpstr>PowerPoint Presentation</vt:lpstr>
      <vt:lpstr>PowerPoint Presentation</vt:lpstr>
      <vt:lpstr> Call to Action for Federal Partners</vt:lpstr>
      <vt:lpstr>Works Cited</vt:lpstr>
      <vt:lpstr>PowerPoint Presentation</vt:lpstr>
      <vt:lpstr>GinnyHayats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 Trauma Informed Tribal Community</dc:title>
  <dc:subject>Call to Action</dc:subject>
  <dc:creator>Clinical Research Nursing at the NIH Clinical Center</dc:creator>
  <cp:keywords>Trauma, Tribal Community</cp:keywords>
  <cp:lastModifiedBy>Boyer, Carol - ODEP</cp:lastModifiedBy>
  <cp:revision>1094</cp:revision>
  <cp:lastPrinted>2015-07-14T17:42:01Z</cp:lastPrinted>
  <dcterms:created xsi:type="dcterms:W3CDTF">2010-06-07T15:08:04Z</dcterms:created>
  <dcterms:modified xsi:type="dcterms:W3CDTF">2015-09-28T15:17:54Z</dcterms:modified>
</cp:coreProperties>
</file>